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3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0" autoAdjust="0"/>
  </p:normalViewPr>
  <p:slideViewPr>
    <p:cSldViewPr>
      <p:cViewPr>
        <p:scale>
          <a:sx n="70" d="100"/>
          <a:sy n="70" d="100"/>
        </p:scale>
        <p:origin x="-1733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D2223-4414-48A4-8C90-988FE6C46F10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55D68-29A8-4ADD-BB64-3C0D90D99E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554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55D68-29A8-4ADD-BB64-3C0D90D99E4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266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373216"/>
            <a:ext cx="9144000" cy="136513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2000" kern="0" cap="none" dirty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Times New Roman"/>
                <a:cs typeface="Times New Roman"/>
              </a:rPr>
              <a:t>Печорское управление </a:t>
            </a:r>
            <a:r>
              <a:rPr lang="ru-RU" sz="2000" kern="0" cap="none" dirty="0" smtClean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Times New Roman"/>
                <a:cs typeface="Times New Roman"/>
              </a:rPr>
              <a:t>Федеральной </a:t>
            </a:r>
            <a:r>
              <a:rPr lang="ru-RU" sz="2000" kern="0" cap="none" dirty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Times New Roman"/>
                <a:cs typeface="Times New Roman"/>
              </a:rPr>
              <a:t>службы по экологическому, </a:t>
            </a:r>
            <a:br>
              <a:rPr lang="ru-RU" sz="2000" kern="0" cap="none" dirty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000" kern="0" cap="none" dirty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Times New Roman"/>
                <a:cs typeface="Times New Roman"/>
              </a:rPr>
              <a:t>технологическому и атомному надзору </a:t>
            </a:r>
            <a:r>
              <a:rPr lang="ru-RU" sz="2000" kern="0" cap="none" dirty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+mn-ea"/>
                <a:cs typeface="Times New Roman"/>
              </a:rPr>
              <a:t/>
            </a:r>
            <a:br>
              <a:rPr lang="ru-RU" sz="2000" kern="0" cap="none" dirty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+mn-ea"/>
                <a:cs typeface="Times New Roman"/>
              </a:rPr>
            </a:br>
            <a:r>
              <a:rPr lang="ru-RU" sz="2000" kern="0" cap="none" dirty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2000" kern="0" cap="none" dirty="0" err="1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Times New Roman"/>
                <a:cs typeface="Times New Roman"/>
              </a:rPr>
              <a:t>Ростехнадзор</a:t>
            </a:r>
            <a:r>
              <a:rPr lang="ru-RU" sz="2000" kern="0" cap="none" dirty="0" smtClean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Times New Roman"/>
                <a:cs typeface="Times New Roman"/>
              </a:rPr>
              <a:t>)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88639"/>
            <a:ext cx="8784976" cy="136815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некоторых особенностях осуществления федерального государственного надзора в области промышленной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безопасности»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772815"/>
            <a:ext cx="2292350" cy="4625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988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568952" cy="5976664"/>
          </a:xfrm>
        </p:spPr>
        <p:txBody>
          <a:bodyPr>
            <a:normAutofit fontScale="85000" lnSpcReduction="20000"/>
          </a:bodyPr>
          <a:lstStyle/>
          <a:p>
            <a:pPr marL="0" indent="447675" algn="just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завершение рассмотренных вопросов, можно сделать обобщенный вывод, что при рассмотрении ходатайств о переносе сроков Предписания, как и при проведении оценки исполнения Предписаний, </a:t>
            </a:r>
            <a:r>
              <a:rPr lang="ru-RU" sz="2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полнота и объективность подтверждающих сведений, оказывают существенное влияние на результат проводимой оценки.</a:t>
            </a:r>
          </a:p>
          <a:p>
            <a:pPr marL="0" indent="447675" algn="just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вышесказанного и в целях исключения потенциально избыточной административной нагрузки со стороны надзорного органа, организациям рекомендуется в ходе устранения нарушений осуществлять сбор подтверждающих документов и сведений на каждом этапе выполнения работ, в этой связи предлагаю эксплуатирующим ОПО организациям:</a:t>
            </a:r>
          </a:p>
          <a:p>
            <a:pPr marL="0" indent="447675" algn="just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	Разработать порядок сбора документов и сведений на каждом этапе выполнения работ.</a:t>
            </a:r>
          </a:p>
          <a:p>
            <a:pPr marL="0" indent="447675" algn="just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	Разработать типовые перечни документов и сведений, необходимые для подтверждения выполненных работ. </a:t>
            </a:r>
          </a:p>
          <a:p>
            <a:pPr marL="0" indent="447675" algn="just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	Разъяснить порядок сбора и необходимый объем подтверждающей документации и сведений, персоналу задействованному в устранении нарушений.</a:t>
            </a:r>
          </a:p>
          <a:p>
            <a:pPr marL="0" indent="447675" algn="just">
              <a:buNone/>
            </a:pP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	Контролировать порядок сбора, объем и предоставление соответствующих сведений.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1806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44053" y="5373216"/>
            <a:ext cx="9144000" cy="136513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ru-RU" sz="2000" kern="0" cap="none" dirty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Times New Roman"/>
                <a:cs typeface="Times New Roman"/>
              </a:rPr>
              <a:t>Печорское управление </a:t>
            </a:r>
            <a:r>
              <a:rPr lang="ru-RU" sz="2000" kern="0" cap="none" dirty="0" smtClean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Times New Roman"/>
                <a:cs typeface="Times New Roman"/>
              </a:rPr>
              <a:t>Федеральной </a:t>
            </a:r>
            <a:r>
              <a:rPr lang="ru-RU" sz="2000" kern="0" cap="none" dirty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Times New Roman"/>
                <a:cs typeface="Times New Roman"/>
              </a:rPr>
              <a:t>службы по экологическому, </a:t>
            </a:r>
            <a:br>
              <a:rPr lang="ru-RU" sz="2000" kern="0" cap="none" dirty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000" kern="0" cap="none" dirty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Times New Roman"/>
                <a:cs typeface="Times New Roman"/>
              </a:rPr>
              <a:t>технологическому и атомному надзору </a:t>
            </a:r>
            <a:r>
              <a:rPr lang="ru-RU" sz="2000" kern="0" cap="none" dirty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+mn-ea"/>
                <a:cs typeface="Times New Roman"/>
              </a:rPr>
              <a:t/>
            </a:r>
            <a:br>
              <a:rPr lang="ru-RU" sz="2000" kern="0" cap="none" dirty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+mn-ea"/>
                <a:cs typeface="Times New Roman"/>
              </a:rPr>
            </a:br>
            <a:r>
              <a:rPr lang="ru-RU" sz="2000" kern="0" cap="none" dirty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2000" kern="0" cap="none" dirty="0" err="1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Times New Roman"/>
                <a:cs typeface="Times New Roman"/>
              </a:rPr>
              <a:t>Ростехнадзор</a:t>
            </a:r>
            <a:r>
              <a:rPr lang="ru-RU" sz="2000" kern="0" cap="none" dirty="0" smtClean="0">
                <a:ln>
                  <a:noFill/>
                </a:ln>
                <a:solidFill>
                  <a:prstClr val="white"/>
                </a:solidFill>
                <a:effectLst/>
                <a:latin typeface="Times New Roman"/>
                <a:ea typeface="Times New Roman"/>
                <a:cs typeface="Times New Roman"/>
              </a:rPr>
              <a:t>)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56" y="188640"/>
            <a:ext cx="8784976" cy="1152129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anchor="ctr"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869" y="1340768"/>
            <a:ext cx="2292350" cy="5057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419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4624"/>
            <a:ext cx="8712968" cy="137301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anchor="ctr">
            <a:normAutofit/>
          </a:bodyPr>
          <a:lstStyle/>
          <a:p>
            <a:pPr algn="ctr"/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посвящен теме Предписаний об устранении нарушений обязательных требований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400600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19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направлен:</a:t>
            </a:r>
            <a:endParaRPr lang="ru-RU" sz="1900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indent="446088" algn="just">
              <a:spcBef>
                <a:spcPts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sz="19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повышение эффективности взаимодействия эксплуатирующих ОПО организаций и </a:t>
            </a:r>
            <a:r>
              <a:rPr lang="ru-RU" sz="1900" kern="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</a:t>
            </a:r>
            <a:r>
              <a:rPr lang="ru-RU" sz="19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900" kern="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надзорного </a:t>
            </a:r>
            <a:r>
              <a:rPr lang="ru-RU" sz="19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органа;</a:t>
            </a:r>
          </a:p>
          <a:p>
            <a:pPr marL="0" lvl="1" indent="446088" algn="just">
              <a:spcBef>
                <a:spcPts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sz="19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исключение потенциально избыточной административной нагрузки на организации;</a:t>
            </a:r>
          </a:p>
          <a:p>
            <a:pPr marL="0" lvl="1" indent="446088" algn="just">
              <a:spcBef>
                <a:spcPts val="0"/>
              </a:spcBef>
              <a:buClrTx/>
              <a:buSzTx/>
              <a:buFont typeface="Wingdings" panose="05000000000000000000" pitchFamily="2" charset="2"/>
              <a:buChar char="ü"/>
            </a:pPr>
            <a:r>
              <a:rPr lang="ru-RU" sz="19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развитие риск-ориентированного подхода в надзорной деятельности Усинского отдела и на повышение эффективности осуществления контрольной-профилактической деятельности в целом.</a:t>
            </a: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endParaRPr lang="ru-RU" sz="1900" u="sng" kern="0" dirty="0" smtClean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1900" u="sng" kern="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</a:t>
            </a:r>
            <a:r>
              <a:rPr lang="ru-RU" sz="1900" u="sng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доклада.</a:t>
            </a:r>
          </a:p>
          <a:p>
            <a:pPr marL="0" lvl="0" indent="446088" algn="just">
              <a:spcBef>
                <a:spcPts val="0"/>
              </a:spcBef>
              <a:buClrTx/>
              <a:buSzTx/>
              <a:buNone/>
            </a:pPr>
            <a:r>
              <a:rPr lang="ru-RU" sz="19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и способы переноса срока устранения Предписаний установленные законодательством, а также некоторые особенности связанные с проведением процедуры переноса</a:t>
            </a:r>
            <a:r>
              <a:rPr lang="ru-RU" sz="1900" kern="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r>
              <a:rPr lang="ru-RU" sz="1900" u="sng" kern="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</a:t>
            </a:r>
            <a:r>
              <a:rPr lang="ru-RU" sz="1900" u="sng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доклада.</a:t>
            </a:r>
          </a:p>
          <a:p>
            <a:pPr marL="0" lvl="0" indent="446088" algn="just">
              <a:spcBef>
                <a:spcPts val="0"/>
              </a:spcBef>
              <a:buClrTx/>
              <a:buSzTx/>
              <a:buNone/>
            </a:pPr>
            <a:r>
              <a:rPr lang="ru-RU" sz="19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завершения Предписания и особенности в его фактической реализации, влияющие на объем административной нагрузки на поднадзорные организации со стороны </a:t>
            </a:r>
            <a:r>
              <a:rPr lang="ru-RU" sz="1900" kern="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</a:t>
            </a:r>
            <a:r>
              <a:rPr lang="ru-RU" sz="1900" kern="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900" kern="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надзорного органа.</a:t>
            </a:r>
            <a:endParaRPr lang="ru-RU" sz="19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spcBef>
                <a:spcPts val="0"/>
              </a:spcBef>
              <a:buClrTx/>
              <a:buSzTx/>
              <a:buNone/>
            </a:pPr>
            <a:endParaRPr lang="ru-RU" sz="1900" kern="0" dirty="0" smtClean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1752" lvl="1" indent="0" algn="just">
              <a:spcBef>
                <a:spcPts val="0"/>
              </a:spcBef>
              <a:buClrTx/>
              <a:buSzTx/>
              <a:buNone/>
            </a:pPr>
            <a:endParaRPr lang="ru-RU" sz="1500" kern="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71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274638"/>
            <a:ext cx="8640960" cy="994122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Правовая основа Предписаний, ответственность за невыполнение в установленный </a:t>
            </a:r>
            <a:r>
              <a:rPr lang="ru-RU" sz="28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8496944" cy="5184576"/>
          </a:xfrm>
        </p:spPr>
        <p:txBody>
          <a:bodyPr>
            <a:normAutofit fontScale="92500" lnSpcReduction="10000"/>
          </a:bodyPr>
          <a:lstStyle/>
          <a:p>
            <a:pPr marL="0" lvl="0" indent="447675" algn="just">
              <a:buClrTx/>
              <a:buSzTx/>
              <a:buNone/>
            </a:pPr>
            <a:r>
              <a:rPr lang="ru-RU" sz="19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9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частью 2 статьи </a:t>
            </a:r>
            <a:r>
              <a:rPr lang="ru-RU" sz="19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ФЗ </a:t>
            </a:r>
            <a:r>
              <a:rPr lang="ru-RU" sz="19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248 «О Государственном контроле», в случае выявления при проведении контрольного (надзорного) мероприятия нарушений обязательных требований контролируемым лицом, </a:t>
            </a:r>
            <a:r>
              <a:rPr lang="ru-RU" sz="1900" u="sng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контрольный (надзорный) орган обязан принять меры</a:t>
            </a:r>
            <a:r>
              <a:rPr lang="ru-RU" sz="19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пределах полномочий, предусмотренных законодательством Российской Федерации. </a:t>
            </a:r>
            <a:endParaRPr lang="ru-RU" sz="1900" dirty="0" smtClean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447675" algn="just">
              <a:buClrTx/>
              <a:buSzTx/>
              <a:buNone/>
            </a:pPr>
            <a:r>
              <a:rPr lang="ru-RU" sz="19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со статьей </a:t>
            </a:r>
            <a:r>
              <a:rPr lang="ru-RU" sz="19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90_1 ФЗ </a:t>
            </a:r>
            <a:r>
              <a:rPr lang="ru-RU" sz="19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248 «О Государственном контроле», Предписание об устранении выявленных нарушений выдается контролируемому лицу в случае, если выявленные нарушения </a:t>
            </a:r>
            <a:r>
              <a:rPr lang="ru-RU" sz="1900" u="sng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устранены до окончания проведения контрольного (надзорного) мероприятия</a:t>
            </a:r>
            <a:r>
              <a:rPr lang="ru-RU" sz="19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447675" algn="just">
              <a:buClrTx/>
              <a:buSzTx/>
              <a:buNone/>
            </a:pPr>
            <a:r>
              <a:rPr lang="ru-RU" sz="19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9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этом за невыполнение в установленный срок или ненадлежащее выполнение Предписания, в соответствии с частью 11 статьи 19.5 КоАП РФ предусмотрена следующая административная ответственность: </a:t>
            </a:r>
          </a:p>
          <a:p>
            <a:pPr marL="0" lvl="0" indent="447675" algn="just">
              <a:buClrTx/>
              <a:buSzTx/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должностных лиц наложение административного штрафа в размере от тридцати тысяч до пятидесяти тысяч рублей или дисквалификацию на срок от одного года до трех лет; </a:t>
            </a:r>
          </a:p>
          <a:p>
            <a:pPr marL="0" lvl="0" indent="447675" algn="just">
              <a:buClrTx/>
              <a:buSzTx/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юридических лиц наложение административного штрафа - от четырехсот тысяч до семисот тысяч </a:t>
            </a:r>
            <a:r>
              <a:rPr lang="ru-RU" sz="19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рублей.</a:t>
            </a:r>
          </a:p>
          <a:p>
            <a:pPr marL="0" lvl="0" indent="446088" algn="just">
              <a:buClrTx/>
              <a:buSzTx/>
              <a:buNone/>
            </a:pPr>
            <a:r>
              <a:rPr lang="ru-RU" sz="19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законодательством определена обязательность выдачи Предписания и его исполнения.</a:t>
            </a:r>
            <a:endParaRPr lang="ru-RU" sz="19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264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28992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выданных в 2024 году Усинским отделом Предписаний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8939312"/>
              </p:ext>
            </p:extLst>
          </p:nvPr>
        </p:nvGraphicFramePr>
        <p:xfrm>
          <a:off x="539552" y="1600200"/>
          <a:ext cx="5472608" cy="2392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52246"/>
                <a:gridCol w="222036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мероприятий</a:t>
                      </a:r>
                    </a:p>
                    <a:p>
                      <a:pPr algn="ctr"/>
                      <a:endParaRPr lang="ru-RU" sz="1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предписаний</a:t>
                      </a:r>
                    </a:p>
                    <a:p>
                      <a:pPr algn="ctr"/>
                      <a:endParaRPr lang="ru-RU" sz="1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Плановые проверки 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Внеплановые проверки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Постоянный государственный надзор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156176" y="3356992"/>
            <a:ext cx="273001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выдано 39 Предписаний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1256" y="4274512"/>
            <a:ext cx="8424936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7675" algn="just"/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Выдача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Предписаний является ключевым инструментом используемым Усинским отделом в целях приведения в соответствие с обязательными требованиями эксплуатируемые объекты, что несомненно способствует предотвращению угроз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охраняемых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ценностей: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окружающей среде, жизни и здоровью граждан.</a:t>
            </a:r>
          </a:p>
        </p:txBody>
      </p:sp>
    </p:spTree>
    <p:extLst>
      <p:ext uri="{BB962C8B-B14F-4D97-AF65-F5344CB8AC3E}">
        <p14:creationId xmlns:p14="http://schemas.microsoft.com/office/powerpoint/2010/main" val="11547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778098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Перенос сроков устранения Предписаний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4968552"/>
          </a:xfrm>
        </p:spPr>
        <p:txBody>
          <a:bodyPr>
            <a:normAutofit fontScale="40000" lnSpcReduction="20000"/>
          </a:bodyPr>
          <a:lstStyle/>
          <a:p>
            <a:pPr marL="0" indent="447675" algn="just">
              <a:buNone/>
            </a:pP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Правовые основания для переноса срока устранения указаны в статье </a:t>
            </a: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93 ФЗ </a:t>
            </a: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248 «О Государственном контроле».</a:t>
            </a:r>
          </a:p>
          <a:p>
            <a:pPr marL="0" indent="447675" algn="just">
              <a:buNone/>
            </a:pP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Уполномоченное должностное лицо контрольного (надзорного) органа может отсрочить исполнение Предписания на срок до одного года, </a:t>
            </a:r>
            <a:r>
              <a:rPr lang="ru-RU" sz="5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обстоятельств</a:t>
            </a: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вследствие которых исполнение решения невозможно в установленные сроки. </a:t>
            </a:r>
          </a:p>
          <a:p>
            <a:pPr marL="0" indent="447675" algn="just">
              <a:buNone/>
            </a:pP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Рассмотрение вопроса о продление срока исполнения  пункта Предписания, возможно:</a:t>
            </a:r>
          </a:p>
          <a:p>
            <a:pPr marL="0" indent="447675" algn="just">
              <a:buFont typeface="Arial" panose="020B0604020202020204" pitchFamily="34" charset="0"/>
              <a:buChar char="•"/>
            </a:pP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обстоятельств, препятствующих своевременному исполнению предписания; </a:t>
            </a:r>
          </a:p>
          <a:p>
            <a:pPr marL="0" indent="447675" algn="just">
              <a:buFont typeface="Arial" panose="020B0604020202020204" pitchFamily="34" charset="0"/>
              <a:buChar char="•"/>
            </a:pP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условии подачи ходатайства с использованием единого портала государственных услуг и подписания усиленной квалифицированной электронной подписью: </a:t>
            </a:r>
          </a:p>
          <a:p>
            <a:pPr marL="0" indent="447675" algn="just">
              <a:buFont typeface="Arial" panose="020B0604020202020204" pitchFamily="34" charset="0"/>
              <a:buChar char="•"/>
            </a:pP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соблюдении установленного федеральным законом срока подачи жалобы на предписание, что составляет десять рабочих дней с момента получения контролируемым лицом предписания, либо по результатам рассмотрения ходатайства о восстановлении срока подачи жалобы при наличии уважительных причин пропуска.</a:t>
            </a:r>
          </a:p>
          <a:p>
            <a:pPr marL="0" indent="447675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142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4"/>
            <a:ext cx="8568952" cy="6336704"/>
          </a:xfrm>
        </p:spPr>
        <p:txBody>
          <a:bodyPr>
            <a:normAutofit fontScale="62500" lnSpcReduction="20000"/>
          </a:bodyPr>
          <a:lstStyle/>
          <a:p>
            <a:pPr marL="36513" indent="411163" algn="just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рассмотрении ходатайств о переносе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сроков,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поданных в установленном порядке, особое внимание уделяется оценке указанных обстоятельств вследствие которых исполнение решения невозможно в установленные сроки, в том числе своевременность принятых организацией мер, с момента выдачи Предписания, обоснованность необходимых сроков продления и полноту подтверждающих эти сроки документов и сведений.  </a:t>
            </a:r>
          </a:p>
          <a:p>
            <a:pPr marL="36513" indent="411163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условии принятия решения отсрочки исполнения Предписания, срок продления устанавливается исходя из аргументированного и документально подтвержденного, а не указанного-желаемого в тексте ходатайства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срока.</a:t>
            </a:r>
          </a:p>
          <a:p>
            <a:pPr marL="36513" indent="411163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рисков не безопасной эксплуатации оборудования и отсутствии обоснования безопасности исключающих такие риски, продление сроков устранения нарушений является не уместным, в этом случае эксплуатирующим организациям следует руководствоваться требованием статьи 9 Федерального закона от 21.07.1997 № 116-ФЗ «О промышленной безопасности опасных производственных объектов», согласно которого организация, эксплуатирующая опасный производственный объект, обязана приостанавливать эксплуатацию опасного производственного объекта самостоятельно в случае обнаружения вновь открывшихся обстоятельств, влияющих на промышленную безопасность.</a:t>
            </a:r>
          </a:p>
          <a:p>
            <a:pPr marL="36513" indent="411163" algn="just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вышеизложенного, становится понятно, что перенос сроков не является инструментом позволяющим отложить все проблемы «на потом», а является правом устранить нарушение качественно и в разумные сроки.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7883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507288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завершения и исполнения Предписаний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568952" cy="5328592"/>
          </a:xfrm>
        </p:spPr>
        <p:txBody>
          <a:bodyPr>
            <a:normAutofit fontScale="47500" lnSpcReduction="20000"/>
          </a:bodyPr>
          <a:lstStyle/>
          <a:p>
            <a:pPr marL="0" indent="447675" algn="just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начала стоит разъяснить правовую базу регулирующую завершение процесса исполнения Предписаний.</a:t>
            </a:r>
          </a:p>
          <a:p>
            <a:pPr marL="0" indent="447675" algn="just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татьей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 ФЗ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248 «О Государственном контроле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предусмотрено, что по истечении срока исполнения Предписания об устранении выявленных нарушений обязательных требований, либо при представлении контролируемым лицом до истечения указанного срока документов и сведений, представление которых установлено указанным Предписанием, контрольный (надзорный) орган </a:t>
            </a:r>
            <a:r>
              <a:rPr lang="ru-RU" sz="4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оценивает исполнение Предписания на основании представленных документов и сведений, полученной информации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447675" algn="just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данного положения законодательства следует, что контрольный (надзорный) орган может провести оценку исполнения Предписания на основании представленных  организацией, документов и сведений подтверждающих их устранение, </a:t>
            </a:r>
            <a:r>
              <a:rPr lang="ru-RU" sz="4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проведения выездных и документарных проверок.</a:t>
            </a:r>
          </a:p>
          <a:p>
            <a:pPr marL="0" indent="447675" algn="just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если указанные документы и сведения контролируемым лицом не представлены или на их основании, невозможно сделать вывод об исполнении решения, контрольный (надзорный) орган оценивает исполнение Предписания путем проведения документарной проверки.</a:t>
            </a:r>
          </a:p>
          <a:p>
            <a:pPr marL="0" indent="447675" algn="just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случае, если проводится оценка исполнения Предписания, выданного по итогам выездной проверки, то и оценка его исполнения допускается с проведением выездной проверки.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2244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8640960" cy="5577483"/>
          </a:xfrm>
        </p:spPr>
        <p:txBody>
          <a:bodyPr>
            <a:normAutofit fontScale="92500" lnSpcReduction="10000"/>
          </a:bodyPr>
          <a:lstStyle/>
          <a:p>
            <a:pPr marL="0" indent="447675" algn="just">
              <a:lnSpc>
                <a:spcPct val="110000"/>
              </a:lnSpc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в 2024 году Усинским отделом было проведено 12 внеплановых проверок по контролю за устранением Предписаний выданных в рамках плановых и внеплановых проверок.</a:t>
            </a:r>
          </a:p>
          <a:p>
            <a:pPr marL="0" indent="447675" algn="just">
              <a:lnSpc>
                <a:spcPct val="11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результатам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проведенных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проверок,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установлено, что  Предписания не были выполнены, либо были выполнены не надлежаще.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оставшихся 7 случаях, было установлено, что Предписания устранены в полном объеме. </a:t>
            </a:r>
          </a:p>
          <a:p>
            <a:pPr marL="0" indent="447675" algn="just">
              <a:lnSpc>
                <a:spcPct val="110000"/>
              </a:lnSpc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проведение 7 контрольных мероприятий по оценке исполнения Предписаний, с взаимодействием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 было избежать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7675" algn="just">
              <a:lnSpc>
                <a:spcPct val="110000"/>
              </a:lnSpc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ксплуатирующим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организациям необходимо было до истечения, либо по истечению установленного Предписанием срока, предоставить в адрес Усинского отдела документы и сведения в необходимом для объективной и полноценной оценки выполнения Предписаний объеме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447675" algn="just">
              <a:lnSpc>
                <a:spcPct val="110000"/>
              </a:lnSpc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показывает практика, основаниями для принятия решения Усинским отделом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проведении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контрольно-надзорных действий в объеме выездных и документарных проверок является </a:t>
            </a:r>
            <a:r>
              <a:rPr lang="ru-RU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возможность проведения объективной оценки устранения Предписаний по представленным в качестве подтверждения объемам материалам.</a:t>
            </a:r>
          </a:p>
          <a:p>
            <a:pPr marL="0" indent="447675" algn="just">
              <a:buNone/>
            </a:pPr>
            <a:endParaRPr lang="ru-RU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2038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480720"/>
          </a:xfrm>
        </p:spPr>
        <p:txBody>
          <a:bodyPr>
            <a:noAutofit/>
          </a:bodyPr>
          <a:lstStyle/>
          <a:p>
            <a:pPr marL="0" indent="447675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 сделанные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оценки, направляемых в качестве подтверждения устранения Предписаний материалов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ставших основаниями для организации выездных проверочных мероприятий:</a:t>
            </a:r>
          </a:p>
          <a:p>
            <a:pPr marL="0" indent="447675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«фотоматериалы не позволяют подтвердить устранение нарушений и идентифицировать принадлежность оборудования к объектам в отношении которых выдано Предписание»;</a:t>
            </a:r>
          </a:p>
          <a:p>
            <a:pPr marL="0" indent="447675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«фотография не позволяет подтвердить устранение нарушения и работоспособность пожарной сигнализации и идентифицировать принадлежность оборудования к объекту в отношении которого выдано Предписание»;</a:t>
            </a:r>
          </a:p>
          <a:p>
            <a:pPr marL="0" indent="447675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«фотоматериалы не позволяют подтвердить устранение нарушений и работоспособность автоматизации факельной системы, а также идентифицировать принадлежность оборудования к объекту в отношении которого выдано Предписание»;</a:t>
            </a:r>
          </a:p>
          <a:p>
            <a:pPr marL="0" indent="447675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«не представлены сведения подтверждающие наличие и работоспособность всей системы автоматизации, обеспечивающей функционирование дистанционного и автоматического управления оборудования»;</a:t>
            </a:r>
          </a:p>
          <a:p>
            <a:pPr marL="0" indent="447675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«представлены фотоматериалы не позволяющие идентифицировать в каком месте установлен прибор, а также не представлена, подтверждающая правильность настройки и работоспособность данного прибора документация»;</a:t>
            </a:r>
          </a:p>
          <a:p>
            <a:pPr marL="0" indent="447675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«представлен документ в нечитаемом виде».</a:t>
            </a:r>
          </a:p>
        </p:txBody>
      </p:sp>
    </p:spTree>
    <p:extLst>
      <p:ext uri="{BB962C8B-B14F-4D97-AF65-F5344CB8AC3E}">
        <p14:creationId xmlns:p14="http://schemas.microsoft.com/office/powerpoint/2010/main" val="19420979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244</TotalTime>
  <Words>1246</Words>
  <Application>Microsoft Office PowerPoint</Application>
  <PresentationFormat>Экран (4:3)</PresentationFormat>
  <Paragraphs>68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Техническая</vt:lpstr>
      <vt:lpstr>Печорское управление Федеральной службы по экологическому,  технологическому и атомному надзору  (Ростехнадзор)</vt:lpstr>
      <vt:lpstr>Доклад посвящен теме Предписаний об устранении нарушений обязательных требований</vt:lpstr>
      <vt:lpstr>Правовая основа Предписаний, ответственность за невыполнение в установленный срок</vt:lpstr>
      <vt:lpstr>Количество выданных в 2024 году Усинским отделом Предписаний:</vt:lpstr>
      <vt:lpstr>Перенос сроков устранения Предписаний</vt:lpstr>
      <vt:lpstr>Презентация PowerPoint</vt:lpstr>
      <vt:lpstr>Процесс завершения и исполнения Предписаний</vt:lpstr>
      <vt:lpstr>Презентация PowerPoint</vt:lpstr>
      <vt:lpstr>Презентация PowerPoint</vt:lpstr>
      <vt:lpstr>Презентация PowerPoint</vt:lpstr>
      <vt:lpstr>Печорское управление Федеральной службы по экологическому,  технологическому и атомному надзору  (Ростехнадзор)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Печорское управление  Федеральной службы по экологическому,  технологическому и атомному надзору  (Ростехнадзор)</dc:title>
  <dc:creator>Admin</dc:creator>
  <cp:lastModifiedBy>Admin</cp:lastModifiedBy>
  <cp:revision>30</cp:revision>
  <dcterms:created xsi:type="dcterms:W3CDTF">2025-06-19T15:20:41Z</dcterms:created>
  <dcterms:modified xsi:type="dcterms:W3CDTF">2025-06-19T20:26:05Z</dcterms:modified>
</cp:coreProperties>
</file>