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9458" r:id="rId1"/>
  </p:sldMasterIdLst>
  <p:notesMasterIdLst>
    <p:notesMasterId r:id="rId9"/>
  </p:notesMasterIdLst>
  <p:handoutMasterIdLst>
    <p:handoutMasterId r:id="rId10"/>
  </p:handoutMasterIdLst>
  <p:sldIdLst>
    <p:sldId id="869" r:id="rId2"/>
    <p:sldId id="1055" r:id="rId3"/>
    <p:sldId id="1057" r:id="rId4"/>
    <p:sldId id="1047" r:id="rId5"/>
    <p:sldId id="1066" r:id="rId6"/>
    <p:sldId id="264" r:id="rId7"/>
    <p:sldId id="1071" r:id="rId8"/>
  </p:sldIdLst>
  <p:sldSz cx="9906000" cy="6858000" type="A4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534988" indent="-7778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1071563" indent="-157163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608138" indent="-23653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2144713" indent="-315913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1E8FF"/>
    <a:srgbClr val="F5FBB7"/>
    <a:srgbClr val="1643C0"/>
    <a:srgbClr val="003386"/>
    <a:srgbClr val="B52BC3"/>
    <a:srgbClr val="FFFFFF"/>
    <a:srgbClr val="FFCC9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0" autoAdjust="0"/>
    <p:restoredTop sz="95971" autoAdjust="0"/>
  </p:normalViewPr>
  <p:slideViewPr>
    <p:cSldViewPr>
      <p:cViewPr>
        <p:scale>
          <a:sx n="95" d="100"/>
          <a:sy n="95" d="100"/>
        </p:scale>
        <p:origin x="-1134" y="-48"/>
      </p:cViewPr>
      <p:guideLst>
        <p:guide orient="horz" pos="2160"/>
        <p:guide pos="31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04" y="-96"/>
      </p:cViewPr>
      <p:guideLst>
        <p:guide orient="horz" pos="3128"/>
        <p:guide orient="horz" pos="3145"/>
        <p:guide orient="horz" pos="3111"/>
        <p:guide orient="horz" pos="3129"/>
        <p:guide pos="2161"/>
        <p:guide pos="2184"/>
        <p:guide pos="2119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673" tIns="47337" rIns="94673" bIns="47337" numCol="1" anchor="t" anchorCtr="0" compatLnSpc="1">
            <a:prstTxWarp prst="textNoShape">
              <a:avLst/>
            </a:prstTxWarp>
          </a:bodyPr>
          <a:lstStyle>
            <a:lvl1pPr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8915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673" tIns="47337" rIns="94673" bIns="47337" numCol="1" anchor="t" anchorCtr="0" compatLnSpc="1">
            <a:prstTxWarp prst="textNoShape">
              <a:avLst/>
            </a:prstTxWarp>
          </a:bodyPr>
          <a:lstStyle>
            <a:lvl1pPr algn="r"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8916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4813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673" tIns="47337" rIns="94673" bIns="47337" numCol="1" anchor="b" anchorCtr="0" compatLnSpc="1">
            <a:prstTxWarp prst="textNoShape">
              <a:avLst/>
            </a:prstTxWarp>
          </a:bodyPr>
          <a:lstStyle>
            <a:lvl1pPr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8917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431338"/>
            <a:ext cx="2944812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4673" tIns="47337" rIns="94673" bIns="47337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 b="0"/>
            </a:lvl1pPr>
          </a:lstStyle>
          <a:p>
            <a:pPr>
              <a:defRPr/>
            </a:pPr>
            <a:fld id="{7E52E644-D323-4FA1-93E9-83C15A730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89924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4673" tIns="47337" rIns="94673" bIns="47337" numCol="1" anchor="t" anchorCtr="0" compatLnSpc="1">
            <a:prstTxWarp prst="textNoShape">
              <a:avLst/>
            </a:prstTxWarp>
          </a:bodyPr>
          <a:lstStyle>
            <a:lvl1pPr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6323" name="Rectangle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4673" tIns="47337" rIns="94673" bIns="47337" numCol="1" anchor="t" anchorCtr="0" compatLnSpc="1">
            <a:prstTxWarp prst="textNoShape">
              <a:avLst/>
            </a:prstTxWarp>
          </a:bodyPr>
          <a:lstStyle>
            <a:lvl1pPr algn="r"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2950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1700" y="4714875"/>
            <a:ext cx="4994275" cy="44704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4673" tIns="47337" rIns="94673" bIns="473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5632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4813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4673" tIns="47337" rIns="94673" bIns="47337" numCol="1" anchor="b" anchorCtr="0" compatLnSpc="1">
            <a:prstTxWarp prst="textNoShape">
              <a:avLst/>
            </a:prstTxWarp>
          </a:bodyPr>
          <a:lstStyle>
            <a:lvl1pPr defTabSz="946298" eaLnBrk="0" hangingPunct="0">
              <a:defRPr sz="1200" b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6327" name="Rectangle 7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431338"/>
            <a:ext cx="2944812" cy="4968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none" lIns="94673" tIns="47337" rIns="94673" bIns="47337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 b="0"/>
            </a:lvl1pPr>
          </a:lstStyle>
          <a:p>
            <a:pPr>
              <a:defRPr/>
            </a:pPr>
            <a:fld id="{95965732-2843-4D2F-BE3F-37F73C93F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3164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1pPr>
    <a:lvl2pPr marL="53498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2pPr>
    <a:lvl3pPr marL="107156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3pPr>
    <a:lvl4pPr marL="1608138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4pPr>
    <a:lvl5pPr marL="2144713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Times New Roman" pitchFamily="18" charset="0"/>
        <a:ea typeface="Arial" charset="0"/>
        <a:cs typeface="Arial" charset="0"/>
      </a:defRPr>
    </a:lvl5pPr>
    <a:lvl6pPr marL="2682164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Страница доклада №1</a:t>
            </a:r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25373718-54CC-4841-AB86-A5F5C3DE2BD0}" type="slidenum">
              <a:rPr lang="ru-RU" altLang="ru-RU" b="0" smtClean="0">
                <a:solidFill>
                  <a:srgbClr val="000000"/>
                </a:solidFill>
              </a:rPr>
              <a:pPr/>
              <a:t>1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F9984AA4-8C3F-4BD5-A04A-AFBDBAA789F0}" type="slidenum">
              <a:rPr lang="ru-RU" altLang="ru-RU" b="0" smtClean="0">
                <a:solidFill>
                  <a:srgbClr val="000000"/>
                </a:solidFill>
              </a:rPr>
              <a:pPr/>
              <a:t>2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5FEF542C-9604-4461-8A06-E4858ECD6C71}" type="slidenum">
              <a:rPr lang="ru-RU" altLang="ru-RU" b="0" smtClean="0">
                <a:solidFill>
                  <a:srgbClr val="000000"/>
                </a:solidFill>
              </a:rPr>
              <a:pPr/>
              <a:t>3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AF035AA2-DEC5-4E93-90D3-AAA6E64BB244}" type="slidenum">
              <a:rPr lang="ru-RU" altLang="ru-RU" b="0" smtClean="0">
                <a:solidFill>
                  <a:srgbClr val="000000"/>
                </a:solidFill>
              </a:rPr>
              <a:pPr/>
              <a:t>4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7E708973-FDD9-4581-AD88-9F0ADF4BA632}" type="slidenum">
              <a:rPr lang="ru-RU" altLang="ru-RU" b="0" smtClean="0">
                <a:solidFill>
                  <a:srgbClr val="000000"/>
                </a:solidFill>
              </a:rPr>
              <a:pPr/>
              <a:t>5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9613" y="744538"/>
            <a:ext cx="5378450" cy="3724275"/>
          </a:xfrm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50888" indent="-288925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55700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17663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79625" indent="-230188" defTabSz="939800"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368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940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512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908425" indent="-230188" defTabSz="939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fld id="{44E8BA0D-4075-4B3E-B241-3FA847F6DD5B}" type="slidenum">
              <a:rPr lang="ru-RU" altLang="ru-RU" b="0" smtClean="0">
                <a:solidFill>
                  <a:srgbClr val="000000"/>
                </a:solidFill>
              </a:rPr>
              <a:pPr/>
              <a:t>7</a:t>
            </a:fld>
            <a:endParaRPr lang="ru-RU" altLang="ru-RU" b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B753021-F8FA-4ABB-B43E-BEAE7FC4ECCA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51489216-E35F-4E55-B510-881C35D1C3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807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A5B6E22-728B-4D83-B799-BE3A887DF8AF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0468B8AA-B263-4296-AF6E-60DAE662AC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053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3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9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9A60701-AD66-4B35-B2D1-CAFC9E2C5175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131FE3A8-2D92-4067-90E6-C5EAF1FCBB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1483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D17B1A9-D527-4F81-AF67-ACFFB71BFB5B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7CBADB38-27DE-4DD0-8CDA-90CA989BC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303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80" y="1709743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80" y="4589468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C190D0-5A2E-41D4-BCE4-DFCAD3C594E1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3BD69D73-537A-4FA0-BBF8-84DBA8934F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9572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2F9465F-F86F-4950-927F-89B618F18BCD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8D72837F-2875-40C5-8A8A-D414F93415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469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0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696F6D8-297B-4933-B888-F999C810FC72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4C2FB400-A0AB-4376-BEFA-4263AA1365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800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DC5F30-C129-465E-A70C-73C8D46B24D5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5381890C-F90E-460E-AF48-ECEA83FC93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1646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4FC21AB-C3B9-4AEF-B32F-DAB849A91C35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5284180F-54EA-417C-83A1-2BE99E5C6B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6460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3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015538A-E525-48EF-93A0-84951119F351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766EF97E-E470-48C0-BFD6-A4DCD2BD12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456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0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30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D4A75E7-FE2F-4C04-B765-C35A823518CD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b="1">
                <a:latin typeface="Times New Roman" pitchFamily="18" charset="0"/>
              </a:defRPr>
            </a:lvl1pPr>
          </a:lstStyle>
          <a:p>
            <a:pPr>
              <a:defRPr/>
            </a:pPr>
            <a:fld id="{317C7278-C87D-4C16-B293-246FBD0309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17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4ABA58-CD41-40D6-8E86-50B395100695}" type="datetimeFigureOut">
              <a:rPr lang="ru-RU" altLang="ru-RU"/>
              <a:pPr>
                <a:defRPr/>
              </a:pPr>
              <a:t>23.06.2025</a:t>
            </a:fld>
            <a:endParaRPr lang="ru-RU" alt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5E88EC8-340E-468C-A409-FC00D47472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398" r:id="rId1"/>
    <p:sldLayoutId id="2147493399" r:id="rId2"/>
    <p:sldLayoutId id="2147493400" r:id="rId3"/>
    <p:sldLayoutId id="2147493401" r:id="rId4"/>
    <p:sldLayoutId id="2147493402" r:id="rId5"/>
    <p:sldLayoutId id="2147493403" r:id="rId6"/>
    <p:sldLayoutId id="2147493404" r:id="rId7"/>
    <p:sldLayoutId id="2147493405" r:id="rId8"/>
    <p:sldLayoutId id="2147493406" r:id="rId9"/>
    <p:sldLayoutId id="2147493407" r:id="rId10"/>
    <p:sldLayoutId id="214749340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__________Microsoft_Excel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oleObject" Target="../embeddings/__________Microsoft_Excel4.xls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__________Microsoft_Excel2.xls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png"/><Relationship Id="rId5" Type="http://schemas.openxmlformats.org/officeDocument/2006/relationships/image" Target="../media/image2.jpeg"/><Relationship Id="rId10" Type="http://schemas.openxmlformats.org/officeDocument/2006/relationships/oleObject" Target="../embeddings/__________Microsoft_Excel3.xls"/><Relationship Id="rId4" Type="http://schemas.openxmlformats.org/officeDocument/2006/relationships/image" Target="../media/image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__________Microsoft_Excel5.xls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3315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/>
            </a:extLst>
          </p:cNvPr>
          <p:cNvCxnSpPr/>
          <p:nvPr/>
        </p:nvCxnSpPr>
        <p:spPr>
          <a:xfrm>
            <a:off x="547688" y="3213100"/>
            <a:ext cx="89185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/>
            </a:extLst>
          </p:cNvPr>
          <p:cNvCxnSpPr/>
          <p:nvPr/>
        </p:nvCxnSpPr>
        <p:spPr>
          <a:xfrm>
            <a:off x="544513" y="6169025"/>
            <a:ext cx="8921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/>
            </a:extLst>
          </p:cNvPr>
          <p:cNvSpPr txBox="1"/>
          <p:nvPr/>
        </p:nvSpPr>
        <p:spPr>
          <a:xfrm>
            <a:off x="1281113" y="6183313"/>
            <a:ext cx="7343775" cy="6477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0" i="1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г. Сыктывкар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0" i="1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20 июня 2025 г.</a:t>
            </a:r>
          </a:p>
        </p:txBody>
      </p:sp>
      <p:sp>
        <p:nvSpPr>
          <p:cNvPr id="13322" name="TextBox 1"/>
          <p:cNvSpPr txBox="1">
            <a:spLocks noChangeArrowheads="1"/>
          </p:cNvSpPr>
          <p:nvPr/>
        </p:nvSpPr>
        <p:spPr bwMode="auto">
          <a:xfrm>
            <a:off x="49213" y="3357563"/>
            <a:ext cx="9807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2000">
                <a:latin typeface="Times New Roman" pitchFamily="18" charset="0"/>
              </a:rPr>
              <a:t>Информация о контрольно-надзорной деятельности в I квартале 2025 года, анализ выявленных нарушений. Меры, принятые для повышения эффективности работы по государственному энергетическому надзору и надзору за ГТС в I квартале 2025 года </a:t>
            </a:r>
            <a:endParaRPr lang="ru-RU" altLang="ru-RU" sz="2000">
              <a:solidFill>
                <a:srgbClr val="003366"/>
              </a:solidFill>
              <a:latin typeface="Times New Roman" pitchFamily="18" charset="0"/>
            </a:endParaRPr>
          </a:p>
        </p:txBody>
      </p:sp>
      <p:sp>
        <p:nvSpPr>
          <p:cNvPr id="13323" name="TextBox 1"/>
          <p:cNvSpPr txBox="1">
            <a:spLocks noChangeArrowheads="1"/>
          </p:cNvSpPr>
          <p:nvPr/>
        </p:nvSpPr>
        <p:spPr bwMode="auto">
          <a:xfrm>
            <a:off x="6321425" y="5116513"/>
            <a:ext cx="33115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400">
                <a:solidFill>
                  <a:srgbClr val="2F5597"/>
                </a:solidFill>
                <a:latin typeface="Times New Roman" pitchFamily="18" charset="0"/>
              </a:rPr>
              <a:t>Докладчик: Заместитель начальника отдела по энергетическому надзору и надзору за гидротехническими сооружениями А.В. Фёдоров</a:t>
            </a:r>
          </a:p>
        </p:txBody>
      </p:sp>
      <p:pic>
        <p:nvPicPr>
          <p:cNvPr id="3" name="Рисунок 2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 rot="5400000">
            <a:off x="2848204" y="1557238"/>
            <a:ext cx="1731754" cy="129881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6" cstate="print">
            <a:extLst/>
          </a:blip>
          <a:stretch>
            <a:fillRect/>
          </a:stretch>
        </p:blipFill>
        <p:spPr>
          <a:xfrm>
            <a:off x="544513" y="1340768"/>
            <a:ext cx="2318516" cy="173888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7104418" y="1340768"/>
            <a:ext cx="2285806" cy="171435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/>
            </a:extLst>
          </p:cNvPr>
          <p:cNvPicPr>
            <a:picLocks noChangeAspect="1"/>
          </p:cNvPicPr>
          <p:nvPr/>
        </p:nvPicPr>
        <p:blipFill>
          <a:blip r:embed="rId8" cstate="print">
            <a:extLst/>
          </a:blip>
          <a:stretch>
            <a:fillRect/>
          </a:stretch>
        </p:blipFill>
        <p:spPr>
          <a:xfrm>
            <a:off x="4592960" y="1351463"/>
            <a:ext cx="2304256" cy="172819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6" name="TextBox 15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4339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sp>
        <p:nvSpPr>
          <p:cNvPr id="14343" name="Text Box 4"/>
          <p:cNvSpPr txBox="1">
            <a:spLocks noChangeArrowheads="1"/>
          </p:cNvSpPr>
          <p:nvPr/>
        </p:nvSpPr>
        <p:spPr bwMode="auto">
          <a:xfrm>
            <a:off x="-12700" y="6411913"/>
            <a:ext cx="9906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kumimoji="1" lang="ru-RU" altLang="ru-RU" sz="1900" i="1">
                <a:solidFill>
                  <a:srgbClr val="FFFFFF"/>
                </a:solidFill>
                <a:latin typeface="Times New Roman" pitchFamily="18" charset="0"/>
              </a:rPr>
              <a:t>Слайд 2 </a:t>
            </a:r>
          </a:p>
        </p:txBody>
      </p:sp>
      <p:sp>
        <p:nvSpPr>
          <p:cNvPr id="22" name="Прямоугольник 21">
            <a:extLst>
              <a:ext uri="{FF2B5EF4-FFF2-40B4-BE49-F238E27FC236}"/>
            </a:extLst>
          </p:cNvPr>
          <p:cNvSpPr/>
          <p:nvPr/>
        </p:nvSpPr>
        <p:spPr>
          <a:xfrm>
            <a:off x="200025" y="1377950"/>
            <a:ext cx="9879013" cy="40163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buSzPct val="100000"/>
              <a:defRPr/>
            </a:pPr>
            <a:r>
              <a:rPr lang="ru-RU" sz="2000" kern="0" dirty="0"/>
              <a:t>Сравнение показателей деятельности за </a:t>
            </a:r>
            <a:r>
              <a:rPr lang="en-US" sz="2000" kern="0" dirty="0"/>
              <a:t>I </a:t>
            </a:r>
            <a:r>
              <a:rPr lang="ru-RU" sz="2000" kern="0" dirty="0"/>
              <a:t>квартал 2024-2025 годов</a:t>
            </a: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  <p:graphicFrame>
        <p:nvGraphicFramePr>
          <p:cNvPr id="14346" name="Объект 6"/>
          <p:cNvGraphicFramePr>
            <a:graphicFrameLocks noGrp="1"/>
          </p:cNvGraphicFramePr>
          <p:nvPr>
            <p:ph idx="1"/>
          </p:nvPr>
        </p:nvGraphicFramePr>
        <p:xfrm>
          <a:off x="630238" y="1774825"/>
          <a:ext cx="8645525" cy="445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r:id="rId7" imgW="8650974" imgH="4456562" progId="Excel.Chart.8">
                  <p:embed/>
                </p:oleObj>
              </mc:Choice>
              <mc:Fallback>
                <p:oleObj r:id="rId7" imgW="8650974" imgH="4456562" progId="Excel.Chart.8">
                  <p:embed/>
                  <p:pic>
                    <p:nvPicPr>
                      <p:cNvPr id="0" name="Объект 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1774825"/>
                        <a:ext cx="8645525" cy="445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347" name="Изображение 5" descr="1645316287_42-phonoteka-org-p-fon-dlya-prezentatsii-elektrika-4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50" y="4746625"/>
            <a:ext cx="163195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5363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sp>
        <p:nvSpPr>
          <p:cNvPr id="15367" name="Text Box 4"/>
          <p:cNvSpPr txBox="1">
            <a:spLocks noChangeArrowheads="1"/>
          </p:cNvSpPr>
          <p:nvPr/>
        </p:nvSpPr>
        <p:spPr bwMode="auto">
          <a:xfrm>
            <a:off x="-12700" y="6411913"/>
            <a:ext cx="9906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kumimoji="1" lang="ru-RU" altLang="ru-RU" sz="1900" i="1">
                <a:solidFill>
                  <a:srgbClr val="FFFFFF"/>
                </a:solidFill>
                <a:latin typeface="Times New Roman" pitchFamily="18" charset="0"/>
              </a:rPr>
              <a:t>Слайд 3 </a:t>
            </a: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  <p:sp>
        <p:nvSpPr>
          <p:cNvPr id="15" name="Прямоугольник 14">
            <a:extLst>
              <a:ext uri="{FF2B5EF4-FFF2-40B4-BE49-F238E27FC236}"/>
            </a:extLst>
          </p:cNvPr>
          <p:cNvSpPr/>
          <p:nvPr/>
        </p:nvSpPr>
        <p:spPr>
          <a:xfrm>
            <a:off x="-19050" y="1108075"/>
            <a:ext cx="9917113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buSzPct val="100000"/>
              <a:defRPr/>
            </a:pPr>
            <a:r>
              <a:rPr lang="ru-RU" sz="2000" kern="0" dirty="0">
                <a:latin typeface="Arial" panose="020B0604020202020204" pitchFamily="34" charset="0"/>
                <a:cs typeface="Arial" panose="020B0604020202020204" pitchFamily="34" charset="0"/>
              </a:rPr>
              <a:t>Сравнение показателей деятельности за </a:t>
            </a: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000" kern="0" dirty="0">
                <a:latin typeface="Arial" panose="020B0604020202020204" pitchFamily="34" charset="0"/>
                <a:cs typeface="Arial" panose="020B0604020202020204" pitchFamily="34" charset="0"/>
              </a:rPr>
              <a:t>квартал 2024-2025 годов</a:t>
            </a:r>
          </a:p>
        </p:txBody>
      </p:sp>
      <p:graphicFrame>
        <p:nvGraphicFramePr>
          <p:cNvPr id="15370" name="Диаграмма 3"/>
          <p:cNvGraphicFramePr>
            <a:graphicFrameLocks/>
          </p:cNvGraphicFramePr>
          <p:nvPr/>
        </p:nvGraphicFramePr>
        <p:xfrm>
          <a:off x="-3175" y="1563688"/>
          <a:ext cx="4205288" cy="2354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r:id="rId7" imgW="4206605" imgH="2353260" progId="Excel.Chart.8">
                  <p:embed/>
                </p:oleObj>
              </mc:Choice>
              <mc:Fallback>
                <p:oleObj r:id="rId7" imgW="4206605" imgH="2353260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175" y="1563688"/>
                        <a:ext cx="4205288" cy="2354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1" name="Диаграмма 16"/>
          <p:cNvGraphicFramePr>
            <a:graphicFrameLocks/>
          </p:cNvGraphicFramePr>
          <p:nvPr/>
        </p:nvGraphicFramePr>
        <p:xfrm>
          <a:off x="4887913" y="1525588"/>
          <a:ext cx="4206875" cy="2446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r:id="rId10" imgW="4206605" imgH="2450804" progId="Excel.Chart.8">
                  <p:embed/>
                </p:oleObj>
              </mc:Choice>
              <mc:Fallback>
                <p:oleObj r:id="rId10" imgW="4206605" imgH="2450804" progId="Excel.Chart.8">
                  <p:embed/>
                  <p:pic>
                    <p:nvPicPr>
                      <p:cNvPr id="0" name="Диаграмма 16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7913" y="1525588"/>
                        <a:ext cx="4206875" cy="2446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72" name="Диаграмма 6"/>
          <p:cNvGraphicFramePr>
            <a:graphicFrameLocks/>
          </p:cNvGraphicFramePr>
          <p:nvPr/>
        </p:nvGraphicFramePr>
        <p:xfrm>
          <a:off x="331788" y="4162425"/>
          <a:ext cx="9280525" cy="230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r:id="rId13" imgW="9285013" imgH="2304488" progId="Excel.Chart.8">
                  <p:embed/>
                </p:oleObj>
              </mc:Choice>
              <mc:Fallback>
                <p:oleObj r:id="rId13" imgW="9285013" imgH="2304488" progId="Excel.Chart.8">
                  <p:embed/>
                  <p:pic>
                    <p:nvPicPr>
                      <p:cNvPr id="0" name="Диаграмма 6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8" y="4162425"/>
                        <a:ext cx="9280525" cy="230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6387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sp>
        <p:nvSpPr>
          <p:cNvPr id="16391" name="Text Box 4"/>
          <p:cNvSpPr txBox="1">
            <a:spLocks noChangeArrowheads="1"/>
          </p:cNvSpPr>
          <p:nvPr/>
        </p:nvSpPr>
        <p:spPr bwMode="auto">
          <a:xfrm>
            <a:off x="-12700" y="6411913"/>
            <a:ext cx="9906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kumimoji="1" lang="ru-RU" altLang="ru-RU" sz="1900" i="1">
                <a:solidFill>
                  <a:srgbClr val="FFFFFF"/>
                </a:solidFill>
                <a:latin typeface="Times New Roman" pitchFamily="18" charset="0"/>
              </a:rPr>
              <a:t>Слайд 4 </a:t>
            </a:r>
          </a:p>
        </p:txBody>
      </p:sp>
      <p:sp>
        <p:nvSpPr>
          <p:cNvPr id="22" name="Прямоугольник 21">
            <a:extLst>
              <a:ext uri="{FF2B5EF4-FFF2-40B4-BE49-F238E27FC236}"/>
            </a:extLst>
          </p:cNvPr>
          <p:cNvSpPr/>
          <p:nvPr/>
        </p:nvSpPr>
        <p:spPr>
          <a:xfrm>
            <a:off x="265113" y="1196975"/>
            <a:ext cx="9350375" cy="4000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buSzPct val="100000"/>
              <a:defRPr/>
            </a:pPr>
            <a:r>
              <a:rPr lang="ru-RU" sz="2000" kern="0" dirty="0">
                <a:latin typeface="Arial" panose="020B0604020202020204" pitchFamily="34" charset="0"/>
                <a:cs typeface="Arial" panose="020B0604020202020204" pitchFamily="34" charset="0"/>
              </a:rPr>
              <a:t>Сравнение показателей деятельности за </a:t>
            </a: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2000" kern="0" dirty="0">
                <a:latin typeface="Arial" panose="020B0604020202020204" pitchFamily="34" charset="0"/>
                <a:cs typeface="Arial" panose="020B0604020202020204" pitchFamily="34" charset="0"/>
              </a:rPr>
              <a:t>квартал 2024-2025 годов</a:t>
            </a:r>
            <a:endParaRPr lang="ru-RU" sz="2000" kern="0" dirty="0"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  <p:graphicFrame>
        <p:nvGraphicFramePr>
          <p:cNvPr id="16394" name="Диаграмма 4"/>
          <p:cNvGraphicFramePr>
            <a:graphicFrameLocks/>
          </p:cNvGraphicFramePr>
          <p:nvPr/>
        </p:nvGraphicFramePr>
        <p:xfrm>
          <a:off x="-49213" y="1146175"/>
          <a:ext cx="10007601" cy="531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5" r:id="rId7" imgW="10004403" imgH="5316173" progId="Excel.Chart.8">
                  <p:embed/>
                </p:oleObj>
              </mc:Choice>
              <mc:Fallback>
                <p:oleObj r:id="rId7" imgW="10004403" imgH="5316173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9213" y="1146175"/>
                        <a:ext cx="10007601" cy="5316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7411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sp>
        <p:nvSpPr>
          <p:cNvPr id="17415" name="Text Box 4"/>
          <p:cNvSpPr txBox="1">
            <a:spLocks noChangeArrowheads="1"/>
          </p:cNvSpPr>
          <p:nvPr/>
        </p:nvSpPr>
        <p:spPr bwMode="auto">
          <a:xfrm>
            <a:off x="1588" y="6457950"/>
            <a:ext cx="9906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kumimoji="1" lang="ru-RU" altLang="ru-RU" sz="1900" i="1">
                <a:solidFill>
                  <a:srgbClr val="FFFFFF"/>
                </a:solidFill>
                <a:latin typeface="Times New Roman" pitchFamily="18" charset="0"/>
              </a:rPr>
              <a:t>Слайд 5</a:t>
            </a:r>
          </a:p>
        </p:txBody>
      </p:sp>
      <p:sp>
        <p:nvSpPr>
          <p:cNvPr id="12" name="TextBox 11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  <p:sp>
        <p:nvSpPr>
          <p:cNvPr id="14" name="Прямоугольник 13">
            <a:extLst>
              <a:ext uri="{FF2B5EF4-FFF2-40B4-BE49-F238E27FC236}"/>
            </a:extLst>
          </p:cNvPr>
          <p:cNvSpPr/>
          <p:nvPr/>
        </p:nvSpPr>
        <p:spPr>
          <a:xfrm>
            <a:off x="265113" y="1196975"/>
            <a:ext cx="9350375" cy="708025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 eaLnBrk="1" hangingPunct="1">
              <a:buSzPct val="100000"/>
              <a:defRPr/>
            </a:pPr>
            <a:r>
              <a:rPr lang="ru-RU" sz="2000" kern="0" dirty="0"/>
              <a:t>Поднадзорные объекты ф</a:t>
            </a:r>
            <a:r>
              <a:rPr lang="ru-RU" sz="2000" dirty="0"/>
              <a:t>едерального государственного надзора в области безопасности гидротехнических сооружений по классам</a:t>
            </a:r>
            <a:endParaRPr lang="ru-RU" sz="2000" kern="0" dirty="0"/>
          </a:p>
        </p:txBody>
      </p:sp>
      <p:graphicFrame>
        <p:nvGraphicFramePr>
          <p:cNvPr id="2" name="Таблица 1">
            <a:extLst>
              <a:ext uri="{FF2B5EF4-FFF2-40B4-BE49-F238E27FC236}"/>
            </a:extLst>
          </p:cNvPr>
          <p:cNvGraphicFramePr>
            <a:graphicFrameLocks noGrp="1"/>
          </p:cNvGraphicFramePr>
          <p:nvPr/>
        </p:nvGraphicFramePr>
        <p:xfrm>
          <a:off x="0" y="1989138"/>
          <a:ext cx="9906000" cy="22606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107578">
                  <a:extLst>
                    <a:ext uri="{9D8B030D-6E8A-4147-A177-3AD203B41FA5}"/>
                  </a:extLst>
                </a:gridCol>
                <a:gridCol w="2798422">
                  <a:extLst>
                    <a:ext uri="{9D8B030D-6E8A-4147-A177-3AD203B41FA5}"/>
                  </a:extLst>
                </a:gridCol>
              </a:tblGrid>
              <a:tr h="64588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Количество ГТС (комплексов ГТС) по классам. Всего в том числе: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33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extLst>
                  <a:ext uri="{0D108BD9-81ED-4DB2-BD59-A6C34878D82A}"/>
                </a:extLst>
              </a:tr>
              <a:tr h="403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extLst>
                  <a:ext uri="{0D108BD9-81ED-4DB2-BD59-A6C34878D82A}"/>
                </a:extLst>
              </a:tr>
              <a:tr h="403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II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extLst>
                  <a:ext uri="{0D108BD9-81ED-4DB2-BD59-A6C34878D82A}"/>
                </a:extLst>
              </a:tr>
              <a:tr h="403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III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17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extLst>
                  <a:ext uri="{0D108BD9-81ED-4DB2-BD59-A6C34878D82A}"/>
                </a:extLst>
              </a:tr>
              <a:tr h="4036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IV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13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6" marR="68576" marT="0" marB="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>
            <a:off x="-15875" y="4249738"/>
            <a:ext cx="9906000" cy="3079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altLang="ru-RU" sz="1400" dirty="0">
                <a:latin typeface="Calibri" pitchFamily="34" charset="0"/>
              </a:rPr>
              <a:t>Из них задекларировано в Российском регистре ГТС 24.</a:t>
            </a:r>
          </a:p>
        </p:txBody>
      </p:sp>
      <p:sp>
        <p:nvSpPr>
          <p:cNvPr id="4" name="TextBox 3">
            <a:extLst>
              <a:ext uri="{FF2B5EF4-FFF2-40B4-BE49-F238E27FC236}"/>
            </a:extLst>
          </p:cNvPr>
          <p:cNvSpPr txBox="1"/>
          <p:nvPr/>
        </p:nvSpPr>
        <p:spPr>
          <a:xfrm>
            <a:off x="-22225" y="4797425"/>
            <a:ext cx="99298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Общее количество поднадзорных Управлению ГТС (комплексов ГТС) составляет 33, из них: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ru-RU" dirty="0"/>
              <a:t>к промышленности относится– 11 комплексов ГТС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ru-RU" dirty="0"/>
              <a:t>к энергетике – 6 комплексов ГТС</a:t>
            </a: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ru-RU" dirty="0"/>
              <a:t>к водохозяйственному комплексу – 16 комплексов ГТС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hape 19457"/>
          <p:cNvSpPr>
            <a:spLocks noGrp="1" noChangeArrowheads="1" noChangeShapeType="1"/>
          </p:cNvSpPr>
          <p:nvPr/>
        </p:nvSpPr>
        <p:spPr bwMode="auto">
          <a:xfrm>
            <a:off x="0" y="6597650"/>
            <a:ext cx="9904413" cy="141288"/>
          </a:xfrm>
          <a:prstGeom prst="rect">
            <a:avLst/>
          </a:prstGeom>
          <a:solidFill>
            <a:srgbClr val="FFFFFF">
              <a:alpha val="6392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z="1400"/>
          </a:p>
        </p:txBody>
      </p:sp>
      <p:sp>
        <p:nvSpPr>
          <p:cNvPr id="1068172060" name="Shape 19458">
            <a:extLst>
              <a:ext uri="{FF2B5EF4-FFF2-40B4-BE49-F238E27FC236}"/>
            </a:extLst>
          </p:cNvPr>
          <p:cNvSpPr txBox="1">
            <a:spLocks noGrp="1" noChangeShapeType="1"/>
          </p:cNvSpPr>
          <p:nvPr/>
        </p:nvSpPr>
        <p:spPr bwMode="auto">
          <a:xfrm>
            <a:off x="0" y="0"/>
            <a:ext cx="9904413" cy="889000"/>
          </a:xfrm>
          <a:prstGeom prst="rect">
            <a:avLst/>
          </a:prstGeom>
          <a:solidFill>
            <a:srgbClr val="FFFFFF"/>
          </a:solidFill>
        </p:spPr>
        <p:txBody>
          <a:bodyPr lIns="71988" tIns="35994" rIns="71988" bIns="35994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6pPr>
            <a:lvl7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7pPr>
            <a:lvl8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8pPr>
            <a:lvl9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9pPr>
          </a:lstStyle>
          <a:p>
            <a:pPr algn="r">
              <a:tabLst>
                <a:tab pos="0" algn="l"/>
                <a:tab pos="9669751" algn="l"/>
                <a:tab pos="10065277" algn="l"/>
                <a:tab pos="10783953" algn="l"/>
              </a:tabLst>
              <a:defRPr/>
            </a:pPr>
            <a:r>
              <a:rPr lang="ru-RU" sz="4499">
                <a:solidFill>
                  <a:srgbClr val="FFC000"/>
                </a:solidFill>
                <a:latin typeface="Times New Roman" panose="02020603050405020304"/>
              </a:rPr>
              <a:t/>
            </a:r>
            <a:br>
              <a:rPr lang="ru-RU" sz="4499">
                <a:solidFill>
                  <a:srgbClr val="FFC000"/>
                </a:solidFill>
                <a:latin typeface="Times New Roman" panose="02020603050405020304"/>
              </a:rPr>
            </a:br>
            <a:endParaRPr lang="en-US" sz="4499"/>
          </a:p>
        </p:txBody>
      </p:sp>
      <p:pic>
        <p:nvPicPr>
          <p:cNvPr id="18436" name="Image 19459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200" y="-4763"/>
            <a:ext cx="558800" cy="181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Image 19460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1588"/>
            <a:ext cx="2108200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Shape 19462"/>
          <p:cNvSpPr txBox="1">
            <a:spLocks noGrp="1" noChangeArrowheads="1" noChangeShapeType="1"/>
          </p:cNvSpPr>
          <p:nvPr/>
        </p:nvSpPr>
        <p:spPr bwMode="auto">
          <a:xfrm>
            <a:off x="-12700" y="6411913"/>
            <a:ext cx="9906000" cy="39687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63" tIns="53631" rIns="107263" bIns="53631">
            <a:spAutoFit/>
          </a:bodyPr>
          <a:lstStyle>
            <a:lvl1pPr defTabSz="447675"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457200" defTabSz="447675"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indent="914400" defTabSz="447675"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indent="1371600" defTabSz="447675"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indent="1828800" defTabSz="447675"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indent="1828800" defTabSz="447675" eaLnBrk="0" fontAlgn="base" hangingPunct="0">
              <a:spcAft>
                <a:spcPct val="0"/>
              </a:spcAft>
              <a:buFont typeface="Arial" charset="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indent="1828800" defTabSz="447675" eaLnBrk="0" fontAlgn="base" hangingPunct="0">
              <a:spcAft>
                <a:spcPct val="0"/>
              </a:spcAft>
              <a:buFont typeface="Arial" charset="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indent="1828800" defTabSz="447675" eaLnBrk="0" fontAlgn="base" hangingPunct="0">
              <a:spcAft>
                <a:spcPct val="0"/>
              </a:spcAft>
              <a:buFont typeface="Arial" charset="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indent="1828800" defTabSz="447675" eaLnBrk="0" fontAlgn="base" hangingPunct="0">
              <a:spcAft>
                <a:spcPct val="0"/>
              </a:spcAft>
              <a:buFont typeface="Arial" charset="0"/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ts val="13"/>
              </a:spcBef>
              <a:spcAft>
                <a:spcPts val="13"/>
              </a:spcAft>
            </a:pPr>
            <a:r>
              <a:rPr lang="ru-RU" altLang="ru-RU" sz="1900" i="1">
                <a:solidFill>
                  <a:srgbClr val="FFFFFF"/>
                </a:solidFill>
                <a:latin typeface="Times New Roman" pitchFamily="18" charset="0"/>
                <a:ea typeface="Tahoma" pitchFamily="34" charset="0"/>
              </a:rPr>
              <a:t>Слайд 6 </a:t>
            </a:r>
          </a:p>
        </p:txBody>
      </p:sp>
      <p:sp>
        <p:nvSpPr>
          <p:cNvPr id="18439" name="Shape 19463"/>
          <p:cNvSpPr>
            <a:spLocks noGrp="1" noChangeArrowheads="1" noChangeShapeType="1"/>
          </p:cNvSpPr>
          <p:nvPr/>
        </p:nvSpPr>
        <p:spPr bwMode="auto">
          <a:xfrm>
            <a:off x="-15875" y="1077913"/>
            <a:ext cx="9877425" cy="7032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86" tIns="46793" rIns="89986" bIns="46793">
            <a:spAutoFit/>
          </a:bodyPr>
          <a:lstStyle/>
          <a:p>
            <a:pPr algn="ctr" defTabSz="447675">
              <a:spcBef>
                <a:spcPts val="13"/>
              </a:spcBef>
              <a:spcAft>
                <a:spcPts val="13"/>
              </a:spcAft>
              <a:tabLst>
                <a:tab pos="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6425" algn="l"/>
                <a:tab pos="9140825" algn="l"/>
                <a:tab pos="10055225" algn="l"/>
              </a:tabLst>
            </a:pPr>
            <a:r>
              <a:rPr lang="ru-RU" altLang="ru-RU" sz="2000">
                <a:solidFill>
                  <a:srgbClr val="000000"/>
                </a:solidFill>
                <a:ea typeface="Tahoma" pitchFamily="34" charset="0"/>
              </a:rPr>
              <a:t>Федеральный государственный надзор в области безопасности гидротехнических сооружений</a:t>
            </a:r>
          </a:p>
        </p:txBody>
      </p:sp>
      <p:sp>
        <p:nvSpPr>
          <p:cNvPr id="1653353120" name="Shape 19464">
            <a:extLst>
              <a:ext uri="{FF2B5EF4-FFF2-40B4-BE49-F238E27FC236}"/>
            </a:extLst>
          </p:cNvPr>
          <p:cNvSpPr txBox="1">
            <a:spLocks noGrp="1" noChangeShapeType="1"/>
          </p:cNvSpPr>
          <p:nvPr/>
        </p:nvSpPr>
        <p:spPr bwMode="auto">
          <a:xfrm>
            <a:off x="2862263" y="217488"/>
            <a:ext cx="4033837" cy="520700"/>
          </a:xfrm>
          <a:prstGeom prst="rect">
            <a:avLst/>
          </a:prstGeom>
          <a:noFill/>
        </p:spPr>
        <p:txBody>
          <a:bodyPr lIns="89986" tIns="46793" rIns="89986" bIns="46793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tabLst>
                <a:tab pos="0" algn="l"/>
                <a:tab pos="914217" algn="l"/>
                <a:tab pos="1828434" algn="l"/>
                <a:tab pos="2742651" algn="l"/>
                <a:tab pos="3656868" algn="l"/>
                <a:tab pos="4571086" algn="l"/>
                <a:tab pos="5485303" algn="l"/>
                <a:tab pos="6399520" algn="l"/>
                <a:tab pos="7313737" algn="l"/>
                <a:tab pos="8227954" algn="l"/>
                <a:tab pos="9142171" algn="l"/>
                <a:tab pos="10055753" algn="l"/>
              </a:tabLst>
              <a:defRPr/>
            </a:pPr>
            <a:r>
              <a:rPr lang="ru-RU" sz="2799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sp>
        <p:nvSpPr>
          <p:cNvPr id="18441" name="Текстовое поле 4"/>
          <p:cNvSpPr txBox="1">
            <a:spLocks noChangeArrowheads="1"/>
          </p:cNvSpPr>
          <p:nvPr/>
        </p:nvSpPr>
        <p:spPr bwMode="auto">
          <a:xfrm>
            <a:off x="0" y="1916113"/>
            <a:ext cx="5097463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charset="0"/>
              <a:buNone/>
            </a:pPr>
            <a:r>
              <a:rPr lang="ru-RU" altLang="ru-RU" sz="1400"/>
              <a:t>Объявлено 10 предостережений о недопустимости нарушений обязательных требований в области безопасности гидротехнических сооружений (за 2024 год -6);</a:t>
            </a:r>
          </a:p>
          <a:p>
            <a:pPr algn="just">
              <a:buFont typeface="Arial" charset="0"/>
              <a:buNone/>
            </a:pPr>
            <a:r>
              <a:rPr lang="ru-RU" altLang="ru-RU" sz="1400"/>
              <a:t>Проведено 21 консультирований в области безопасности гидротехнических сооружений (за 2024 год – 11).</a:t>
            </a:r>
          </a:p>
          <a:p>
            <a:pPr algn="just">
              <a:buFont typeface="Arial" charset="0"/>
              <a:buNone/>
            </a:pPr>
            <a:endParaRPr lang="ru-RU" altLang="ru-RU" sz="1400"/>
          </a:p>
          <a:p>
            <a:pPr algn="just">
              <a:buFont typeface="Arial" charset="0"/>
              <a:buNone/>
            </a:pPr>
            <a:r>
              <a:rPr lang="ru-RU" altLang="ru-RU" sz="1400"/>
              <a:t>Гидротехнические сооружения на объектах нефтегазодобычи»</a:t>
            </a:r>
            <a:r>
              <a:rPr lang="en-US" altLang="ru-RU" sz="1400"/>
              <a:t>:</a:t>
            </a:r>
            <a:endParaRPr lang="ru-RU" altLang="ru-RU" sz="1400"/>
          </a:p>
          <a:p>
            <a:pPr algn="just">
              <a:buFont typeface="Arial" charset="0"/>
              <a:buNone/>
            </a:pPr>
            <a:r>
              <a:rPr lang="ru-RU" altLang="ru-RU" sz="1400"/>
              <a:t>ООО «ЛУКОЙЛ-ПЕРМЬ»</a:t>
            </a:r>
            <a:r>
              <a:rPr lang="en-US" altLang="ru-RU" sz="1400"/>
              <a:t>:</a:t>
            </a:r>
          </a:p>
          <a:p>
            <a:pPr algn="just">
              <a:buFont typeface="Arial" charset="0"/>
              <a:buNone/>
            </a:pPr>
            <a:r>
              <a:rPr lang="ru-RU" altLang="ru-RU" sz="1400"/>
              <a:t>- ГТС Водохранилища нефтешахты № 1 СЦ «Ярегаэнергонефть» (</a:t>
            </a:r>
            <a:r>
              <a:rPr lang="en-US" altLang="ru-RU" sz="1400"/>
              <a:t>IV </a:t>
            </a:r>
            <a:r>
              <a:rPr lang="ru-RU" altLang="ru-RU" sz="1400"/>
              <a:t>класс).</a:t>
            </a:r>
            <a:endParaRPr lang="en-US" altLang="ru-RU" sz="1400"/>
          </a:p>
          <a:p>
            <a:pPr algn="just"/>
            <a:r>
              <a:rPr lang="ru-RU" altLang="ru-RU" sz="1400"/>
              <a:t>- ГТС Водохранилище нефтешахты № 3 СЦ «Ярегаэнергонефть» (</a:t>
            </a:r>
            <a:r>
              <a:rPr lang="en-US" altLang="ru-RU" sz="1400"/>
              <a:t>IV </a:t>
            </a:r>
            <a:r>
              <a:rPr lang="ru-RU" altLang="ru-RU" sz="1400"/>
              <a:t>класс).</a:t>
            </a:r>
            <a:endParaRPr lang="en-US" altLang="ru-RU" sz="1400"/>
          </a:p>
        </p:txBody>
      </p:sp>
      <p:graphicFrame>
        <p:nvGraphicFramePr>
          <p:cNvPr id="1984020277" name="Таблица 3">
            <a:extLst>
              <a:ext uri="{FF2B5EF4-FFF2-40B4-BE49-F238E27FC236}"/>
            </a:extLst>
          </p:cNvPr>
          <p:cNvGraphicFramePr/>
          <p:nvPr/>
        </p:nvGraphicFramePr>
        <p:xfrm>
          <a:off x="5093095" y="1950171"/>
          <a:ext cx="4788751" cy="4461742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1769312">
                  <a:extLst>
                    <a:ext uri="{9D8B030D-6E8A-4147-A177-3AD203B41FA5}"/>
                  </a:extLst>
                </a:gridCol>
                <a:gridCol w="1510655">
                  <a:extLst>
                    <a:ext uri="{9D8B030D-6E8A-4147-A177-3AD203B41FA5}"/>
                  </a:extLst>
                </a:gridCol>
                <a:gridCol w="1508784">
                  <a:extLst>
                    <a:ext uri="{9D8B030D-6E8A-4147-A177-3AD203B41FA5}"/>
                  </a:extLst>
                </a:gridCol>
              </a:tblGrid>
              <a:tr h="486976"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r>
                        <a:rPr lang="ru-RU" sz="1800" dirty="0">
                          <a:latin typeface="Calibri Light"/>
                          <a:cs typeface="Calibri Light"/>
                        </a:rPr>
                        <a:t> </a:t>
                      </a:r>
                    </a:p>
                  </a:txBody>
                  <a:tcPr marL="91425" marR="91425" marT="45713" marB="45713"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/>
                          <a:cs typeface="Calibri" panose="020F0502020204030204"/>
                        </a:rPr>
                        <a:t>2025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                            </a:t>
                      </a:r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/>
                          <a:cs typeface="Calibri" panose="020F0502020204030204"/>
                        </a:rPr>
                        <a:t>2024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     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477991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Проверки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8107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cap="none" spc="0" dirty="0">
                          <a:solidFill>
                            <a:schemeClr val="dk1"/>
                          </a:solidFill>
                          <a:latin typeface="+mn-lt"/>
                          <a:cs typeface="Calibri" panose="020F0502020204030204"/>
                        </a:rPr>
                        <a:t>Участие в совместных проверках</a:t>
                      </a:r>
                      <a:endParaRPr lang="ru-RU" sz="1400" b="0" dirty="0">
                        <a:latin typeface="+mn-lt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550699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Нарушения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42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574247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Вынесено</a:t>
                      </a:r>
                      <a:r>
                        <a:rPr lang="ru-RU" sz="1400" baseline="0" dirty="0">
                          <a:latin typeface="Calibri" panose="020F0502020204030204"/>
                          <a:cs typeface="Calibri" panose="020F0502020204030204"/>
                        </a:rPr>
                        <a:t> постановлений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451169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Адм. штраф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5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47151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Предупреждение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  <a:tr h="638436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Сумма штрафов (т.р.)</a:t>
                      </a: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65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marL="91425" marR="91425" marT="45713" marB="45713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/>
            </a:extLst>
          </p:cNvPr>
          <p:cNvSpPr/>
          <p:nvPr/>
        </p:nvSpPr>
        <p:spPr>
          <a:xfrm>
            <a:off x="0" y="6597650"/>
            <a:ext cx="9906000" cy="141288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altLang="ru-RU" b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19459" name="Заголовок 1"/>
          <p:cNvSpPr txBox="1">
            <a:spLocks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7" tIns="36004" rIns="72007" bIns="36004"/>
          <a:lstStyle>
            <a:lvl1pPr defTabSz="719138">
              <a:tabLst>
                <a:tab pos="96726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719138">
              <a:tabLst>
                <a:tab pos="96726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defTabSz="719138"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defTabSz="719138" eaLnBrk="0" fontAlgn="base" hangingPunct="0">
              <a:spcAft>
                <a:spcPct val="0"/>
              </a:spcAft>
              <a:buFont typeface="Arial" charset="0"/>
              <a:tabLst>
                <a:tab pos="96726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  <a:t/>
            </a:r>
            <a:br>
              <a:rPr lang="ru-RU" altLang="ru-RU" sz="4500">
                <a:solidFill>
                  <a:srgbClr val="FFC000"/>
                </a:solidFill>
                <a:latin typeface="Times New Roman" pitchFamily="18" charset="0"/>
              </a:rPr>
            </a:br>
            <a:endParaRPr lang="ru-RU" altLang="ru-RU" sz="600" b="0">
              <a:solidFill>
                <a:srgbClr val="EEECE1"/>
              </a:solidFill>
              <a:latin typeface="Calibri Light" pitchFamily="34" charset="0"/>
            </a:endParaRPr>
          </a:p>
        </p:txBody>
      </p:sp>
      <p:pic>
        <p:nvPicPr>
          <p:cNvPr id="1026" name="Рисунок 1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 rot="10800000">
            <a:off x="7104418" y="4100"/>
            <a:ext cx="548031" cy="906930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pic>
        <p:nvPicPr>
          <p:cNvPr id="20" name="Picture 19" descr="C:\Users\T.ABDURAHMANOVA\Desktop\img_867c1146410fb40d7b635ca30ed27a2e.jpg">
            <a:extLst>
              <a:ext uri="{FF2B5EF4-FFF2-40B4-BE49-F238E27FC236}"/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908" y="1491"/>
            <a:ext cx="2098616" cy="887152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/>
        </p:spPr>
      </p:pic>
      <p:sp>
        <p:nvSpPr>
          <p:cNvPr id="9" name="TextBox 8">
            <a:extLst>
              <a:ext uri="{FF2B5EF4-FFF2-40B4-BE49-F238E27FC236}"/>
            </a:extLst>
          </p:cNvPr>
          <p:cNvSpPr txBox="1"/>
          <p:nvPr/>
        </p:nvSpPr>
        <p:spPr>
          <a:xfrm>
            <a:off x="7585075" y="22225"/>
            <a:ext cx="2293938" cy="91281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58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400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Отдел по энергетическому надзору и надзору за гидротехническими сооружениями</a:t>
            </a:r>
          </a:p>
        </p:txBody>
      </p:sp>
      <p:sp>
        <p:nvSpPr>
          <p:cNvPr id="19463" name="Text Box 4"/>
          <p:cNvSpPr txBox="1">
            <a:spLocks noChangeArrowheads="1"/>
          </p:cNvSpPr>
          <p:nvPr/>
        </p:nvSpPr>
        <p:spPr bwMode="auto">
          <a:xfrm>
            <a:off x="-12700" y="6411913"/>
            <a:ext cx="9906000" cy="40005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287" tIns="53643" rIns="107287" bIns="53643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kumimoji="1" lang="ru-RU" altLang="ru-RU" sz="1900" i="1">
                <a:solidFill>
                  <a:srgbClr val="FFFFFF"/>
                </a:solidFill>
                <a:latin typeface="Times New Roman" pitchFamily="18" charset="0"/>
              </a:rPr>
              <a:t>Слайд 7 </a:t>
            </a:r>
          </a:p>
        </p:txBody>
      </p:sp>
      <p:sp>
        <p:nvSpPr>
          <p:cNvPr id="15" name="TextBox 14">
            <a:extLst>
              <a:ext uri="{FF2B5EF4-FFF2-40B4-BE49-F238E27FC236}"/>
            </a:extLst>
          </p:cNvPr>
          <p:cNvSpPr txBox="1"/>
          <p:nvPr/>
        </p:nvSpPr>
        <p:spPr>
          <a:xfrm>
            <a:off x="2862263" y="217488"/>
            <a:ext cx="4035425" cy="52228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dirty="0">
                <a:solidFill>
                  <a:srgbClr val="2F559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Печорское управление</a:t>
            </a:r>
          </a:p>
        </p:txBody>
      </p:sp>
      <p:sp>
        <p:nvSpPr>
          <p:cNvPr id="2" name="TextBox 1">
            <a:extLst>
              <a:ext uri="{FF2B5EF4-FFF2-40B4-BE49-F238E27FC236}"/>
            </a:extLst>
          </p:cNvPr>
          <p:cNvSpPr txBox="1"/>
          <p:nvPr/>
        </p:nvSpPr>
        <p:spPr>
          <a:xfrm>
            <a:off x="1639888" y="2708275"/>
            <a:ext cx="6697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+mn-lt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22593</TotalTime>
  <Words>372</Words>
  <Application>Microsoft Office PowerPoint</Application>
  <PresentationFormat>Лист A4 (210x297 мм)</PresentationFormat>
  <Paragraphs>88</Paragraphs>
  <Slides>7</Slides>
  <Notes>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Times New Roman</vt:lpstr>
      <vt:lpstr>Arial</vt:lpstr>
      <vt:lpstr>Calibri Light</vt:lpstr>
      <vt:lpstr>Calibri</vt:lpstr>
      <vt:lpstr>Wingdings</vt:lpstr>
      <vt:lpstr>Tahoma</vt:lpstr>
      <vt:lpstr>Тема Office</vt:lpstr>
      <vt:lpstr>Диаграмма Microsoft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U059</cp:lastModifiedBy>
  <cp:revision>1076</cp:revision>
  <cp:lastPrinted>2025-03-26T09:52:33Z</cp:lastPrinted>
  <dcterms:created xsi:type="dcterms:W3CDTF">2018-03-25T13:30:13Z</dcterms:created>
  <dcterms:modified xsi:type="dcterms:W3CDTF">2025-06-23T11:12:20Z</dcterms:modified>
</cp:coreProperties>
</file>