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5" r:id="rId11"/>
    <p:sldId id="266" r:id="rId12"/>
    <p:sldId id="267" r:id="rId13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125E5076-3810-47DD-B79F-674D7AD40C01}">
  <a:tblStyle styleId="{125E5076-3810-47DD-B79F-674D7AD40C01}" styleName="Dark Style 1 - Accent 1">
    <a:wholeTbl>
      <a:tcTxStyle>
        <a:fontRef idx="minor">
          <a:prstClr val="black"/>
        </a:fontRef>
        <a:schemeClr val="lt1"/>
      </a:tcTxStyle>
      <a:tcStyle>
        <a:tcBdr>
          <a:left>
            <a:ln w="12700">
              <a:noFill/>
              <a:round/>
            </a:ln>
          </a:left>
          <a:right>
            <a:ln w="12700">
              <a:noFill/>
            </a:ln>
          </a:right>
          <a:top>
            <a:ln w="12700">
              <a:noFill/>
            </a:ln>
          </a:top>
          <a:bottom>
            <a:ln w="12700">
              <a:noFill/>
            </a:ln>
          </a:bottom>
          <a:insideH>
            <a:ln w="12700">
              <a:solidFill>
                <a:schemeClr val="accent1"/>
              </a:solidFill>
            </a:ln>
          </a:insideH>
          <a:insideV>
            <a:ln w="12700"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band2V>
      <a:tcStyle>
        <a:tcBdr/>
        <a:fill>
          <a:solidFill>
            <a:schemeClr val="accent1">
              <a:shade val="6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>
          <a:left>
            <a:ln w="38100">
              <a:solidFill>
                <a:schemeClr val="lt1"/>
              </a:solidFill>
            </a:ln>
          </a:left>
          <a:right>
            <a:ln w="12700">
              <a:noFill/>
            </a:ln>
          </a:righ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>
          <a:right>
            <a:ln w="38100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 snapToGrid="0">
      <p:cViewPr varScale="1">
        <p:scale>
          <a:sx n="70" d="100"/>
          <a:sy n="70" d="100"/>
        </p:scale>
        <p:origin x="-720" y="-90"/>
      </p:cViewPr>
      <p:guideLst>
        <p:guide orient="horz" pos="2160"/>
        <p:guide pos="405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60"/>
      <c:rAngAx val="0"/>
      <c:perspective val="100"/>
    </c:view3D>
    <c:floor>
      <c:thickness val="0"/>
      <c:spPr>
        <a:noFill/>
        <a:ln>
          <a:noFill/>
        </a:ln>
      </c:spPr>
    </c:floor>
    <c:sideWall>
      <c:thickness val="0"/>
      <c:spPr>
        <a:noFill/>
        <a:ln>
          <a:noFill/>
        </a:ln>
      </c:spPr>
    </c:sideWall>
    <c:backWall>
      <c:thickness val="0"/>
      <c:spPr>
        <a:noFill/>
        <a:ln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Республика Коми</c:v>
                </c:pt>
              </c:strCache>
            </c:strRef>
          </c:tx>
          <c:spPr>
            <a:solidFill>
              <a:srgbClr val="92D050">
                <a:alpha val="85000"/>
              </a:srgb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44</c:v>
                </c:pt>
                <c:pt idx="1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Ненецкий автономный округ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14</c:v>
                </c:pt>
                <c:pt idx="1">
                  <c:v>14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FFFF00">
                <a:alpha val="85000"/>
              </a:srgbClr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58</c:v>
                </c:pt>
                <c:pt idx="1">
                  <c:v>56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eparator> </c:separator>
        </c:dLbls>
        <c:gapWidth val="65"/>
        <c:shape val="box"/>
        <c:axId val="48423680"/>
        <c:axId val="48425216"/>
        <c:axId val="0"/>
      </c:bar3DChart>
      <c:catAx>
        <c:axId val="4842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</c:spPr>
        <c:txPr>
          <a:bodyPr/>
          <a:lstStyle/>
          <a:p>
            <a:pPr>
              <a:defRPr sz="1800" b="1" cap="all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8425216"/>
        <c:crosses val="autoZero"/>
        <c:auto val="1"/>
        <c:lblAlgn val="ctr"/>
        <c:lblOffset val="100"/>
        <c:tickMarkSkip val="1"/>
        <c:noMultiLvlLbl val="0"/>
      </c:catAx>
      <c:valAx>
        <c:axId val="484252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8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8423680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26719999999999999"/>
          <c:y val="0.84023999999999999"/>
          <c:w val="0.49274000000000001"/>
          <c:h val="0.13630999999999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>
              <a:solidFill>
                <a:schemeClr val="bg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</c:spPr>
  <c:txPr>
    <a:bodyPr/>
    <a:lstStyle/>
    <a:p>
      <a:pPr>
        <a:defRPr sz="1800" b="1">
          <a:solidFill>
            <a:schemeClr val="bg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60"/>
      <c:rAngAx val="0"/>
      <c:perspective val="100"/>
    </c:view3D>
    <c:floor>
      <c:thickness val="0"/>
      <c:spPr>
        <a:noFill/>
        <a:ln>
          <a:noFill/>
        </a:ln>
      </c:spPr>
    </c:floor>
    <c:sideWall>
      <c:thickness val="0"/>
      <c:spPr>
        <a:noFill/>
        <a:ln>
          <a:noFill/>
        </a:ln>
      </c:spPr>
    </c:sideWall>
    <c:backWall>
      <c:thickness val="0"/>
      <c:spPr>
        <a:noFill/>
        <a:ln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Республика Коми</c:v>
                </c:pt>
              </c:strCache>
            </c:strRef>
          </c:tx>
          <c:spPr>
            <a:solidFill>
              <a:srgbClr val="92D050">
                <a:alpha val="85000"/>
              </a:srgb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2022</c:v>
                </c:pt>
                <c:pt idx="1">
                  <c:v>2025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530</c:v>
                </c:pt>
                <c:pt idx="1">
                  <c:v>536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Ненецкий автономный округ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2022</c:v>
                </c:pt>
                <c:pt idx="1">
                  <c:v>2025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184</c:v>
                </c:pt>
                <c:pt idx="1">
                  <c:v>190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Всего</c:v>
                </c:pt>
              </c:strCache>
            </c:strRef>
          </c:tx>
          <c:spPr>
            <a:solidFill>
              <a:srgbClr val="FFFF00">
                <a:alpha val="85000"/>
              </a:srgbClr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2022</c:v>
                </c:pt>
                <c:pt idx="1">
                  <c:v>2025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714</c:v>
                </c:pt>
                <c:pt idx="1">
                  <c:v>726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eparator> </c:separator>
        </c:dLbls>
        <c:gapWidth val="65"/>
        <c:shape val="box"/>
        <c:axId val="31804032"/>
        <c:axId val="31814016"/>
        <c:axId val="0"/>
      </c:bar3DChart>
      <c:catAx>
        <c:axId val="3180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</c:spPr>
        <c:txPr>
          <a:bodyPr/>
          <a:lstStyle/>
          <a:p>
            <a:pPr>
              <a:defRPr sz="1800" b="1" cap="all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814016"/>
        <c:crosses val="autoZero"/>
        <c:auto val="1"/>
        <c:lblAlgn val="ctr"/>
        <c:lblOffset val="100"/>
        <c:tickMarkSkip val="1"/>
        <c:noMultiLvlLbl val="0"/>
      </c:catAx>
      <c:valAx>
        <c:axId val="31814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800" b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804032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34671000000000002"/>
          <c:y val="0.84470000000000001"/>
          <c:w val="0.29781999999999997"/>
          <c:h val="0.128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</c:spPr>
  <c:txPr>
    <a:bodyPr/>
    <a:lstStyle/>
    <a:p>
      <a:pPr>
        <a:defRPr sz="1500" b="1">
          <a:solidFill>
            <a:schemeClr val="bg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</c:spPr>
    </c:floor>
    <c:sideWall>
      <c:thickness val="0"/>
      <c:spPr>
        <a:noFill/>
        <a:ln>
          <a:noFill/>
        </a:ln>
      </c:spPr>
    </c:sideWall>
    <c:backWall>
      <c:thickness val="0"/>
      <c:spPr>
        <a:noFill/>
        <a:ln>
          <a:noFill/>
        </a:ln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Gold</c:v>
                </c:pt>
              </c:strCache>
            </c:strRef>
          </c:tx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</c:spPr>
          </c:dPt>
          <c:dPt>
            <c:idx val="2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</c:spPr>
          </c:dPt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500" b="1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1"/>
          </c:dLbls>
          <c:cat>
            <c:strRef>
              <c:f>Sheet1!$A$2:$A$5</c:f>
              <c:strCache>
                <c:ptCount val="4"/>
                <c:pt idx="0">
                  <c:v>I класс</c:v>
                </c:pt>
                <c:pt idx="1">
                  <c:v>II класс</c:v>
                </c:pt>
                <c:pt idx="2">
                  <c:v>III класс</c:v>
                </c:pt>
                <c:pt idx="3">
                  <c:v>IV класс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36</c:v>
                </c:pt>
                <c:pt idx="1">
                  <c:v>131</c:v>
                </c:pt>
                <c:pt idx="2">
                  <c:v>456</c:v>
                </c:pt>
                <c:pt idx="3">
                  <c:v>94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  <c:separator> </c:separator>
          <c:showLeaderLines val="1"/>
        </c:dLbls>
      </c:pie3DChart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0"/>
          <c:y val="2.7480000000000001E-2"/>
          <c:w val="9.3490000000000004E-2"/>
          <c:h val="0.368860000000000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</c:spPr>
  <c:txPr>
    <a:bodyPr/>
    <a:lstStyle/>
    <a:p>
      <a:pPr>
        <a:defRPr sz="1500" b="1">
          <a:solidFill>
            <a:schemeClr val="bg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dirty="0"/>
              <a:t>Сравнение количества выявленных нарушений и административных производств за I кварталы </a:t>
            </a:r>
            <a:r>
              <a:rPr lang="ru-RU" dirty="0" smtClean="0"/>
              <a:t>2024 </a:t>
            </a:r>
            <a:r>
              <a:rPr lang="ru-RU" dirty="0"/>
              <a:t>и </a:t>
            </a:r>
            <a:r>
              <a:rPr lang="ru-RU" dirty="0" smtClean="0"/>
              <a:t>2025 </a:t>
            </a:r>
            <a:r>
              <a:rPr lang="ru-RU" dirty="0"/>
              <a:t>г.</a:t>
            </a:r>
          </a:p>
        </c:rich>
      </c:tx>
      <c:layout/>
      <c:overlay val="0"/>
      <c:spPr>
        <a:noFill/>
        <a:ln>
          <a:noFill/>
        </a:ln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Выявлено нарушений</c:v>
                </c:pt>
              </c:strCache>
            </c:strRef>
          </c:tx>
          <c:spPr>
            <a:solidFill>
              <a:srgbClr val="FFC00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800" b="1" i="0" u="none" strike="noStrike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2025</c:v>
                </c:pt>
                <c:pt idx="1">
                  <c:v>2024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603</c:v>
                </c:pt>
                <c:pt idx="1">
                  <c:v>635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Административных производств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800" b="1" i="0" u="none" strike="noStrike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2025</c:v>
                </c:pt>
                <c:pt idx="1">
                  <c:v>2024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59</c:v>
                </c:pt>
                <c:pt idx="1">
                  <c:v>61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eparator> </c:separator>
        </c:dLbls>
        <c:gapWidth val="65"/>
        <c:axId val="32053888"/>
        <c:axId val="32059776"/>
      </c:barChart>
      <c:catAx>
        <c:axId val="3205388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lt1">
                      <a:lumMod val="75000"/>
                      <a:alpha val="36000"/>
                    </a:schemeClr>
                  </a:gs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</a:gsLst>
                <a:lin ang="5400000" scaled="0"/>
              </a:gra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</c:spPr>
        <c:txPr>
          <a:bodyPr/>
          <a:lstStyle/>
          <a:p>
            <a:pPr>
              <a:defRPr sz="1800" cap="all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32059776"/>
        <c:crosses val="autoZero"/>
        <c:auto val="1"/>
        <c:lblAlgn val="ctr"/>
        <c:lblOffset val="100"/>
        <c:tickMarkSkip val="1"/>
        <c:noMultiLvlLbl val="0"/>
      </c:catAx>
      <c:valAx>
        <c:axId val="32059776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0">
                    <a:schemeClr val="lt1">
                      <a:lumMod val="75000"/>
                      <a:alpha val="36000"/>
                    </a:schemeClr>
                  </a:gs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</a:gsLst>
                <a:lin ang="5400000" scaled="0"/>
              </a:gra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3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32053888"/>
        <c:crosses val="autoZero"/>
        <c:crossBetween val="between"/>
      </c:valAx>
      <c:spPr>
        <a:noFill/>
        <a:ln>
          <a:noFill/>
        </a:ln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>
              <a:solidFill>
                <a:schemeClr val="bg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</c:spPr>
  <c:txPr>
    <a:bodyPr/>
    <a:lstStyle/>
    <a:p>
      <a:pPr>
        <a:defRPr sz="1800">
          <a:solidFill>
            <a:schemeClr val="bg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dirty="0"/>
              <a:t>Сравнение </a:t>
            </a:r>
            <a:r>
              <a:rPr lang="ru-RU" dirty="0" smtClean="0"/>
              <a:t>сумм наложенных штрафов за I </a:t>
            </a:r>
            <a:r>
              <a:rPr lang="ru-RU" dirty="0"/>
              <a:t>кварталы </a:t>
            </a:r>
            <a:r>
              <a:rPr lang="ru-RU" dirty="0" smtClean="0"/>
              <a:t>2024 </a:t>
            </a:r>
            <a:r>
              <a:rPr lang="ru-RU" dirty="0"/>
              <a:t>и </a:t>
            </a:r>
            <a:r>
              <a:rPr lang="ru-RU" dirty="0" smtClean="0"/>
              <a:t>2025 г</a:t>
            </a:r>
            <a:r>
              <a:rPr lang="ru-RU" baseline="0" dirty="0" smtClean="0"/>
              <a:t> в рублях.</a:t>
            </a:r>
            <a:endParaRPr lang="ru-RU" dirty="0"/>
          </a:p>
        </c:rich>
      </c:tx>
      <c:layout/>
      <c:overlay val="0"/>
      <c:spPr>
        <a:noFill/>
        <a:ln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0628518483660893E-2"/>
          <c:y val="0.18956729949619971"/>
          <c:w val="0.8710408178370046"/>
          <c:h val="0.6626144465949316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rgbClr val="FFC00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800" b="1" i="0" u="none" strike="noStrike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#,##0</c:formatCode>
                <c:ptCount val="2"/>
                <c:pt idx="1">
                  <c:v>1350000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</c:spPr>
          <c:invertIfNegative val="0"/>
          <c:dLbls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800" b="1" i="0" u="none" strike="noStrike">
                    <a:solidFill>
                      <a:schemeClr val="bg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Sheet1!$C$2:$C$3</c:f>
              <c:numCache>
                <c:formatCode>#,##0</c:formatCode>
                <c:ptCount val="2"/>
                <c:pt idx="1">
                  <c:v>1765000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eparator> </c:separator>
        </c:dLbls>
        <c:gapWidth val="65"/>
        <c:axId val="32094080"/>
        <c:axId val="32095616"/>
      </c:barChart>
      <c:catAx>
        <c:axId val="32094080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lt1">
                      <a:lumMod val="75000"/>
                      <a:alpha val="36000"/>
                    </a:schemeClr>
                  </a:gs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</a:gsLst>
                <a:lin ang="5400000" scaled="0"/>
              </a:gra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</c:spPr>
        <c:txPr>
          <a:bodyPr/>
          <a:lstStyle/>
          <a:p>
            <a:pPr>
              <a:defRPr sz="1800" cap="all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32095616"/>
        <c:crosses val="autoZero"/>
        <c:auto val="1"/>
        <c:lblAlgn val="ctr"/>
        <c:lblOffset val="100"/>
        <c:noMultiLvlLbl val="0"/>
      </c:catAx>
      <c:valAx>
        <c:axId val="32095616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0">
                    <a:schemeClr val="lt1">
                      <a:lumMod val="75000"/>
                      <a:alpha val="36000"/>
                    </a:schemeClr>
                  </a:gs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</a:gsLst>
                <a:lin ang="5400000" scaled="0"/>
              </a:gradFill>
              <a:round/>
            </a:ln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30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32094080"/>
        <c:crosses val="autoZero"/>
        <c:crossBetween val="between"/>
      </c:valAx>
      <c:spPr>
        <a:noFill/>
        <a:ln>
          <a:noFill/>
        </a:ln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>
              <a:solidFill>
                <a:schemeClr val="bg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</c:spPr>
  <c:txPr>
    <a:bodyPr/>
    <a:lstStyle/>
    <a:p>
      <a:pPr>
        <a:defRPr sz="1800">
          <a:solidFill>
            <a:schemeClr val="bg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title>
      <c:layout>
        <c:manualLayout>
          <c:xMode val="edge"/>
          <c:yMode val="edge"/>
          <c:x val="0.18065100585378918"/>
          <c:y val="6.4267352185089976E-3"/>
        </c:manualLayout>
      </c:layout>
      <c:overlay val="0"/>
      <c:spPr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  <c:txPr>
        <a:bodyPr/>
        <a:lstStyle/>
        <a:p>
          <a:pPr>
            <a:defRPr sz="14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7658648071533431"/>
          <c:y val="8.193931237740143E-2"/>
          <c:w val="0.6593538891750681"/>
          <c:h val="0.679029271307612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инцидентов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7378386494061127E-2"/>
                  <c:y val="9.1360511667266855E-3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ru-RU" b="1" smtClean="0">
                        <a:solidFill>
                          <a:schemeClr val="bg1"/>
                        </a:solidFill>
                      </a:rPr>
                      <a:t>3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0743610703323103E-2"/>
                  <c:y val="3.6690461453313702E-3"/>
                </c:manualLayout>
              </c:layout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ru-RU" b="1" smtClean="0">
                        <a:solidFill>
                          <a:schemeClr val="bg1"/>
                        </a:solidFill>
                      </a:rPr>
                      <a:t>3</a:t>
                    </a:r>
                    <a:endParaRPr lang="en-US" b="1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0246452244316916E-2"/>
                  <c:y val="1.0425004859881527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УхТО</c:v>
                </c:pt>
                <c:pt idx="1">
                  <c:v>НМтО</c:v>
                </c:pt>
                <c:pt idx="2">
                  <c:v>УсТО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32254592"/>
        <c:axId val="32253056"/>
      </c:barChart>
      <c:valAx>
        <c:axId val="322530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32254592"/>
        <c:crosses val="autoZero"/>
        <c:crossBetween val="between"/>
      </c:valAx>
      <c:catAx>
        <c:axId val="32254592"/>
        <c:scaling>
          <c:orientation val="minMax"/>
        </c:scaling>
        <c:delete val="0"/>
        <c:axPos val="l"/>
        <c:majorTickMark val="out"/>
        <c:minorTickMark val="none"/>
        <c:tickLblPos val="nextTo"/>
        <c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225305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16362729435985188"/>
          <c:y val="0.86601167945266477"/>
          <c:w val="0.20507449567530714"/>
          <c:h val="0.118789344776633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cap="all"/>
  </cs:categoryAxis>
  <cs:chartArea>
    <cs:lnRef idx="0"/>
    <cs:fillRef idx="0"/>
    <cs:effectRef idx="0"/>
    <cs:fontRef idx="minor">
      <a:schemeClr val="dk1"/>
    </cs:fontRef>
    <cs:spPr bwMode="auto">
      <a:prstGeom prst="rect">
        <a:avLst/>
      </a:prstGeom>
      <a:gradFill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/>
  </cs:dataLabel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 bwMode="auto">
      <a:prstGeom prst="rect">
        <a:avLst/>
      </a:prstGeom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 bwMode="auto">
      <a:prstGeom prst="rect">
        <a:avLst/>
      </a:prstGeom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 bwMode="auto">
      <a:prstGeom prst="rect">
        <a:avLst/>
      </a:prstGeom>
      <a:solidFill>
        <a:schemeClr val="phClr">
          <a:alpha val="85000"/>
        </a:schemeClr>
      </a:solidFill>
    </cs:spPr>
  </cs:dataPointMarker>
  <cs:dataPointWirefram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ln w="9525">
        <a:solidFill>
          <a:schemeClr val="dk1">
            <a:lumMod val="35000"/>
            <a:lumOff val="6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lt1">
          <a:lumMod val="95000"/>
        </a:schemeClr>
      </a:solidFill>
    </cs:spPr>
  </cs:floor>
  <cs:gridlineMajor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solidFill>
        <a:schemeClr val="lt1">
          <a:lumMod val="95000"/>
          <a:alpha val="39000"/>
        </a:schemeClr>
      </a:solidFill>
    </cs:spPr>
    <cs:defRPr sz="9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 bwMode="auto"/>
    <cs:defRPr sz="900"/>
  </cs:seriesAxis>
  <cs:series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/>
  </cs:title>
  <cs:trendlin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/>
  </cs:trendlineLabel>
  <cs:up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ln>
        <a:noFill/>
      </a:ln>
    </cs:spPr>
    <cs:defRPr sz="900"/>
  </cs:valueAxis>
  <cs:wall>
    <cs:lnRef idx="0"/>
    <cs:fillRef idx="0"/>
    <cs:effectRef idx="0"/>
    <cs:fontRef idx="minor">
      <a:schemeClr val="dk1"/>
    </cs:fontRef>
  </cs:wall>
  <cs:dataPointMarkerLayout symbol="circle" size="6"/>
</cs:chartStyle>
</file>

<file path=ppt/charts/style2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cap="all"/>
  </cs:categoryAxis>
  <cs:chartArea>
    <cs:lnRef idx="0"/>
    <cs:fillRef idx="0"/>
    <cs:effectRef idx="0"/>
    <cs:fontRef idx="minor">
      <a:schemeClr val="dk1"/>
    </cs:fontRef>
    <cs:spPr bwMode="auto">
      <a:prstGeom prst="rect">
        <a:avLst/>
      </a:prstGeom>
      <a:gradFill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/>
  </cs:dataLabel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 bwMode="auto">
      <a:prstGeom prst="rect">
        <a:avLst/>
      </a:prstGeom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 bwMode="auto">
      <a:prstGeom prst="rect">
        <a:avLst/>
      </a:prstGeom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 bwMode="auto">
      <a:prstGeom prst="rect">
        <a:avLst/>
      </a:prstGeom>
      <a:solidFill>
        <a:schemeClr val="phClr">
          <a:alpha val="85000"/>
        </a:schemeClr>
      </a:solidFill>
    </cs:spPr>
  </cs:dataPointMarker>
  <cs:dataPointWirefram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ln w="9525">
        <a:solidFill>
          <a:schemeClr val="dk1">
            <a:lumMod val="35000"/>
            <a:lumOff val="6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lt1">
          <a:lumMod val="95000"/>
        </a:schemeClr>
      </a:solidFill>
    </cs:spPr>
  </cs:floor>
  <cs:gridlineMajor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solidFill>
        <a:schemeClr val="lt1">
          <a:lumMod val="95000"/>
          <a:alpha val="39000"/>
        </a:schemeClr>
      </a:solidFill>
    </cs:spPr>
    <cs:defRPr sz="9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 bwMode="auto"/>
    <cs:defRPr sz="900"/>
  </cs:seriesAxis>
  <cs:series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/>
  </cs:title>
  <cs:trendlin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/>
  </cs:trendlineLabel>
  <cs:up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ln>
        <a:noFill/>
      </a:ln>
    </cs:spPr>
    <cs:defRPr sz="900"/>
  </cs:valueAxis>
  <cs:wall>
    <cs:lnRef idx="0"/>
    <cs:fillRef idx="0"/>
    <cs:effectRef idx="0"/>
    <cs:fontRef idx="minor">
      <a:schemeClr val="dk1"/>
    </cs:fontRef>
  </cs:wall>
  <cs:dataPointMarkerLayout symbol="circle" size="6"/>
</cs:chartStyle>
</file>

<file path=ppt/charts/style3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cap="none" spc="0"/>
  </cs:categoryAxis>
  <cs:chartArea>
    <cs:lnRef idx="0"/>
    <cs:fillRef idx="0"/>
    <cs:effectRef idx="0"/>
    <cs:fontRef idx="minor">
      <a:schemeClr val="dk1"/>
    </cs:fontRef>
    <cs:spPr bwMode="auto">
      <a:prstGeom prst="rect">
        <a:avLst/>
      </a:prstGeom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/>
  </cs:dataLabel>
  <cs:dataPoint>
    <cs:lnRef idx="0"/>
    <cs:fillRef idx="0">
      <cs:styleClr val="auto"/>
    </cs:fillRef>
    <cs:effectRef idx="0"/>
    <cs:fontRef idx="minor">
      <a:schemeClr val="tx1"/>
    </cs:fontRef>
    <cs:spPr bwMode="auto">
      <a:prstGeom prst="rect">
        <a:avLst/>
      </a:prstGeom>
      <a:gradFill>
        <a:gsLst>
          <a:gs pos="0">
            <a:schemeClr val="phClr"/>
          </a:gs>
          <a:gs pos="100000">
            <a:schemeClr val="phClr">
              <a:lumMod val="60000"/>
              <a:lumOff val="40000"/>
            </a:schemeClr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 bwMode="auto">
      <a:prstGeom prst="rect">
        <a:avLst/>
      </a:prstGeom>
      <a:gradFill>
        <a:gsLst>
          <a:gs pos="0">
            <a:schemeClr val="phClr"/>
          </a:gs>
          <a:gs pos="100000">
            <a:schemeClr val="phClr">
              <a:lumMod val="60000"/>
              <a:lumOff val="40000"/>
            </a:schemeClr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 bwMode="auto">
      <a:prstGeom prst="rect">
        <a:avLst/>
      </a:prstGeom>
      <a:solidFill>
        <a:schemeClr val="lt1"/>
      </a:solidFill>
      <a:ln w="15875">
        <a:solidFill>
          <a:schemeClr val="phClr"/>
        </a:solidFill>
        <a:round/>
      </a:ln>
    </cs:spPr>
  </cs:dataPointMarker>
  <cs:dataPointWirefram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 bwMode="auto">
      <a:prstGeom prst="rect">
        <a:avLst/>
      </a:prstGeom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/>
  </cs:dataTable>
  <cs:down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 bwMode="auto">
      <a:prstGeom prst="rect">
        <a:avLst/>
      </a:prstGeom>
      <a:solidFill>
        <a:schemeClr val="lt1">
          <a:alpha val="50000"/>
        </a:schemeClr>
      </a:solidFill>
    </cs:spPr>
    <cs:defRPr sz="9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/>
  </cs:seriesAxis>
  <cs:series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spc="0"/>
  </cs:title>
  <cs:trendlin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dk1"/>
    </cs:fontRef>
  </cs:wall>
  <cs:dataPointMarkerLayout symbol="circle" size="6"/>
</cs:chartStyle>
</file>

<file path=ppt/charts/style4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cap="all"/>
  </cs:categoryAxis>
  <cs:chartArea>
    <cs:lnRef idx="0"/>
    <cs:fillRef idx="0"/>
    <cs:effectRef idx="0"/>
    <cs:fontRef idx="minor">
      <a:schemeClr val="dk1"/>
    </cs:fontRef>
    <cs:spPr bwMode="auto">
      <a:prstGeom prst="rect">
        <a:avLst/>
      </a:prstGeom>
      <a:gradFill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/>
  </cs:chartArea>
  <cs:dataLabel>
    <cs:lnRef idx="0"/>
    <cs:fillRef idx="0"/>
    <cs:effectRef idx="0"/>
    <cs:fontRef idx="minor">
      <a:schemeClr val="lt1"/>
    </cs:fontRef>
    <cs:defRPr sz="900" b="1" i="0" u="none" strike="noStrike"/>
  </cs:dataLabel>
  <cs:dataPoint>
    <cs:lnRef idx="0"/>
    <cs:fillRef idx="0">
      <cs:styleClr val="auto"/>
    </cs:fillRef>
    <cs:effectRef idx="0"/>
    <cs:fontRef idx="minor">
      <a:schemeClr val="dk1"/>
    </cs:fontRef>
    <cs:spPr bwMode="auto">
      <a:prstGeom prst="rect">
        <a:avLst/>
      </a:prstGeom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 bwMode="auto">
      <a:prstGeom prst="rect">
        <a:avLst/>
      </a:prstGeom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 bwMode="auto">
      <a:prstGeom prst="rect">
        <a:avLst/>
      </a:prstGeom>
      <a:solidFill>
        <a:schemeClr val="phClr">
          <a:alpha val="85000"/>
        </a:schemeClr>
      </a:solidFill>
    </cs:spPr>
  </cs:dataPointMarker>
  <cs:dataPointWirefram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ln w="9525">
        <a:solidFill>
          <a:schemeClr val="dk1">
            <a:lumMod val="35000"/>
            <a:lumOff val="6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 bwMode="auto">
      <a:prstGeom prst="rect">
        <a:avLst/>
      </a:prstGeom>
      <a:ln w="9525" cap="flat" cmpd="sng" algn="ctr">
        <a:gradFill>
          <a:gsLst>
            <a:gs pos="0">
              <a:schemeClr val="lt1">
                <a:lumMod val="75000"/>
                <a:alpha val="36000"/>
              </a:schemeClr>
            </a:gs>
            <a:gs pos="100000">
              <a:schemeClr val="dk1">
                <a:lumMod val="95000"/>
                <a:lumOff val="5000"/>
                <a:alpha val="42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 bwMode="auto">
      <a:prstGeom prst="rect">
        <a:avLst/>
      </a:prstGeom>
      <a:ln>
        <a:gradFill>
          <a:gsLst>
            <a:gs pos="0">
              <a:schemeClr val="lt1">
                <a:lumMod val="75000"/>
                <a:alpha val="36000"/>
              </a:schemeClr>
            </a:gs>
            <a:gs pos="100000">
              <a:schemeClr val="dk1">
                <a:lumMod val="95000"/>
                <a:lumOff val="5000"/>
                <a:alpha val="42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solidFill>
        <a:schemeClr val="lt1">
          <a:lumMod val="95000"/>
          <a:alpha val="39000"/>
        </a:schemeClr>
      </a:solidFill>
    </cs:spPr>
    <cs:defRPr sz="9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dk1"/>
    </cs:fontRef>
    <cs:spPr bwMode="auto">
      <a:prstGeom prst="rect">
        <a:avLst/>
      </a:prstGeom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/>
  </cs:title>
  <cs:trendline>
    <cs:lnRef idx="0">
      <cs:styleClr val="auto"/>
    </cs:lnRef>
    <cs:fillRef idx="0"/>
    <cs:effectRef idx="0"/>
    <cs:fontRef idx="minor">
      <a:schemeClr val="dk1"/>
    </cs:fontRef>
    <cs:spPr bwMode="auto">
      <a:prstGeom prst="rect">
        <a:avLst/>
      </a:prstGeom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/>
  </cs:trendlineLabel>
  <cs:up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 bwMode="auto">
      <a:prstGeom prst="rect">
        <a:avLst/>
      </a:prstGeom>
      <a:ln>
        <a:noFill/>
      </a:ln>
    </cs:spPr>
    <cs:defRPr sz="900"/>
  </cs:valueAxis>
  <cs:wall>
    <cs:lnRef idx="0"/>
    <cs:fillRef idx="0"/>
    <cs:effectRef idx="0"/>
    <cs:fontRef idx="minor">
      <a:schemeClr val="dk1"/>
    </cs:fontRef>
  </cs:wall>
  <cs:dataPointMarkerLayout symbol="circle" size="6"/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6F8096-143E-455E-806C-01DBFC9228AF}" type="datetimeFigureOut">
              <a:rPr lang="ru-RU" smtClean="0"/>
              <a:t>20.06.2025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AD5368-9DAB-4AC8-BE39-29D9545EA3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216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AD5368-9DAB-4AC8-BE39-29D9545EA31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441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914400" y="2130427"/>
            <a:ext cx="10363199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828800" y="3886200"/>
            <a:ext cx="8534399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839199" y="274639"/>
            <a:ext cx="2743200" cy="5851525"/>
          </a:xfrm>
        </p:spPr>
        <p:txBody>
          <a:bodyPr vert="eaVert"/>
          <a:lstStyle>
            <a:lvl1pPr algn="l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609599" y="274639"/>
            <a:ext cx="8026399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963083" y="4406901"/>
            <a:ext cx="10363199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963083" y="2906713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609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97599" y="1600201"/>
            <a:ext cx="53847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609599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09599" y="2174874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93373" y="2174874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6" y="273049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4766732" y="273053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09606" y="1435103"/>
            <a:ext cx="4011084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389717" y="4800601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2389717" y="612774"/>
            <a:ext cx="7315200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2389717" y="5367339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058"/>
          <p:cNvSpPr>
            <a:spLocks noGrp="1" noChangeArrowheads="1"/>
          </p:cNvSpPr>
          <p:nvPr userDrawn="1"/>
        </p:nvSpPr>
        <p:spPr bwMode="auto">
          <a:xfrm>
            <a:off x="0" y="2"/>
            <a:ext cx="12191999" cy="68389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0" y="30392"/>
                </a:moveTo>
                <a:lnTo>
                  <a:pt x="0" y="30392"/>
                </a:lnTo>
                <a:cubicBezTo>
                  <a:pt x="0" y="30392"/>
                  <a:pt x="30246" y="52055"/>
                  <a:pt x="43200" y="35131"/>
                </a:cubicBezTo>
                <a:lnTo>
                  <a:pt x="43200" y="0"/>
                </a:lnTo>
                <a:lnTo>
                  <a:pt x="0" y="0"/>
                </a:lnTo>
                <a:lnTo>
                  <a:pt x="0" y="30392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059"/>
          <p:cNvSpPr>
            <a:spLocks noGrp="1" noChangeArrowheads="1"/>
          </p:cNvSpPr>
          <p:nvPr userDrawn="1"/>
        </p:nvSpPr>
        <p:spPr bwMode="auto">
          <a:xfrm>
            <a:off x="0" y="2"/>
            <a:ext cx="12191999" cy="6838950"/>
          </a:xfrm>
          <a:custGeom>
            <a:avLst/>
            <a:gdLst/>
            <a:ahLst/>
            <a:cxnLst/>
            <a:rect l="l" t="t" r="r" b="b"/>
            <a:pathLst>
              <a:path w="43200" h="43200" fill="none" extrusionOk="0">
                <a:moveTo>
                  <a:pt x="-22" y="30392"/>
                </a:moveTo>
                <a:lnTo>
                  <a:pt x="-22" y="30392"/>
                </a:lnTo>
                <a:cubicBezTo>
                  <a:pt x="-22" y="30392"/>
                  <a:pt x="30330" y="52055"/>
                  <a:pt x="43245" y="35131"/>
                </a:cubicBezTo>
              </a:path>
            </a:pathLst>
          </a:custGeom>
          <a:solidFill>
            <a:srgbClr val="FFFFFF"/>
          </a:solidFill>
          <a:ln w="7560">
            <a:solidFill>
              <a:srgbClr val="FFFFFF"/>
            </a:solidFill>
            <a:round/>
            <a:headEnd/>
            <a:tailEnd/>
          </a:ln>
        </p:spPr>
      </p:sp>
      <p:sp>
        <p:nvSpPr>
          <p:cNvPr id="9" name="Shape 1060"/>
          <p:cNvSpPr>
            <a:spLocks noGrp="1" noChangeArrowheads="1"/>
          </p:cNvSpPr>
          <p:nvPr userDrawn="1"/>
        </p:nvSpPr>
        <p:spPr bwMode="auto">
          <a:xfrm>
            <a:off x="0" y="2"/>
            <a:ext cx="12191999" cy="6838950"/>
          </a:xfrm>
          <a:custGeom>
            <a:avLst/>
            <a:gdLst/>
            <a:ahLst/>
            <a:cxnLst/>
            <a:rect l="l" t="t" r="r" b="b"/>
            <a:pathLst>
              <a:path w="43200" h="43200" fill="none" extrusionOk="0">
                <a:moveTo>
                  <a:pt x="-22" y="29977"/>
                </a:moveTo>
                <a:lnTo>
                  <a:pt x="-22" y="29977"/>
                </a:lnTo>
                <a:cubicBezTo>
                  <a:pt x="-22" y="29977"/>
                  <a:pt x="29238" y="51595"/>
                  <a:pt x="43239" y="32973"/>
                </a:cubicBezTo>
              </a:path>
            </a:pathLst>
          </a:custGeom>
          <a:solidFill>
            <a:srgbClr val="FFFFFF"/>
          </a:solidFill>
          <a:ln w="6930">
            <a:solidFill>
              <a:srgbClr val="FFFFFF">
                <a:alpha val="0"/>
              </a:srgbClr>
            </a:solidFill>
            <a:round/>
            <a:headEnd/>
            <a:tailEnd/>
          </a:ln>
        </p:spPr>
      </p:sp>
      <p:sp>
        <p:nvSpPr>
          <p:cNvPr id="10" name="Shape 1061"/>
          <p:cNvSpPr>
            <a:spLocks noGrp="1" noChangeArrowheads="1"/>
          </p:cNvSpPr>
          <p:nvPr userDrawn="1"/>
        </p:nvSpPr>
        <p:spPr bwMode="auto">
          <a:xfrm>
            <a:off x="0" y="2"/>
            <a:ext cx="12191999" cy="6838950"/>
          </a:xfrm>
          <a:custGeom>
            <a:avLst/>
            <a:gdLst/>
            <a:ahLst/>
            <a:cxnLst/>
            <a:rect l="l" t="t" r="r" b="b"/>
            <a:pathLst>
              <a:path w="43200" h="43200" fill="none" extrusionOk="0">
                <a:moveTo>
                  <a:pt x="-22" y="29562"/>
                </a:moveTo>
                <a:lnTo>
                  <a:pt x="-22" y="29562"/>
                </a:lnTo>
                <a:cubicBezTo>
                  <a:pt x="-22" y="29562"/>
                  <a:pt x="28147" y="51135"/>
                  <a:pt x="43233" y="30816"/>
                </a:cubicBezTo>
              </a:path>
            </a:pathLst>
          </a:custGeom>
          <a:solidFill>
            <a:srgbClr val="FFFFFF"/>
          </a:solidFill>
          <a:ln w="6300">
            <a:solidFill>
              <a:srgbClr val="FFFFFF">
                <a:alpha val="77254"/>
              </a:srgbClr>
            </a:solidFill>
            <a:round/>
            <a:headEnd/>
            <a:tailEnd/>
          </a:ln>
        </p:spPr>
      </p:sp>
      <p:sp>
        <p:nvSpPr>
          <p:cNvPr id="11" name="Shape 1062"/>
          <p:cNvSpPr>
            <a:spLocks noGrp="1" noChangeArrowheads="1"/>
          </p:cNvSpPr>
          <p:nvPr userDrawn="1"/>
        </p:nvSpPr>
        <p:spPr bwMode="auto">
          <a:xfrm>
            <a:off x="0" y="2"/>
            <a:ext cx="12191999" cy="6838950"/>
          </a:xfrm>
          <a:custGeom>
            <a:avLst/>
            <a:gdLst/>
            <a:ahLst/>
            <a:cxnLst/>
            <a:rect l="l" t="t" r="r" b="b"/>
            <a:pathLst>
              <a:path w="43200" h="43200" fill="none" extrusionOk="0">
                <a:moveTo>
                  <a:pt x="-22" y="29147"/>
                </a:moveTo>
                <a:lnTo>
                  <a:pt x="-22" y="29147"/>
                </a:lnTo>
                <a:cubicBezTo>
                  <a:pt x="-22" y="29147"/>
                  <a:pt x="27056" y="50675"/>
                  <a:pt x="43228" y="28658"/>
                </a:cubicBezTo>
              </a:path>
            </a:pathLst>
          </a:custGeom>
          <a:solidFill>
            <a:srgbClr val="FFFFFF"/>
          </a:solidFill>
          <a:ln w="5670">
            <a:solidFill>
              <a:srgbClr val="FFFFFF">
                <a:alpha val="65882"/>
              </a:srgbClr>
            </a:solidFill>
            <a:round/>
            <a:headEnd/>
            <a:tailEnd/>
          </a:ln>
        </p:spPr>
      </p:sp>
      <p:sp>
        <p:nvSpPr>
          <p:cNvPr id="12" name="Shape 1063"/>
          <p:cNvSpPr>
            <a:spLocks noGrp="1" noChangeArrowheads="1"/>
          </p:cNvSpPr>
          <p:nvPr userDrawn="1"/>
        </p:nvSpPr>
        <p:spPr bwMode="auto">
          <a:xfrm>
            <a:off x="0" y="2"/>
            <a:ext cx="12191999" cy="6838950"/>
          </a:xfrm>
          <a:custGeom>
            <a:avLst/>
            <a:gdLst/>
            <a:ahLst/>
            <a:cxnLst/>
            <a:rect l="l" t="t" r="r" b="b"/>
            <a:pathLst>
              <a:path w="43200" h="43200" fill="none" extrusionOk="0">
                <a:moveTo>
                  <a:pt x="-22" y="28733"/>
                </a:moveTo>
                <a:lnTo>
                  <a:pt x="-22" y="28733"/>
                </a:lnTo>
                <a:cubicBezTo>
                  <a:pt x="-22" y="28733"/>
                  <a:pt x="25965" y="50214"/>
                  <a:pt x="43222" y="26500"/>
                </a:cubicBezTo>
              </a:path>
            </a:pathLst>
          </a:custGeom>
          <a:solidFill>
            <a:srgbClr val="FFFFFF"/>
          </a:solidFill>
          <a:ln w="5040">
            <a:solidFill>
              <a:srgbClr val="FFFFFF">
                <a:alpha val="54900"/>
              </a:srgbClr>
            </a:solidFill>
            <a:round/>
            <a:headEnd/>
            <a:tailEnd/>
          </a:ln>
        </p:spPr>
      </p:sp>
      <p:sp>
        <p:nvSpPr>
          <p:cNvPr id="13" name="Shape 1064"/>
          <p:cNvSpPr>
            <a:spLocks noGrp="1" noChangeArrowheads="1"/>
          </p:cNvSpPr>
          <p:nvPr userDrawn="1"/>
        </p:nvSpPr>
        <p:spPr bwMode="auto">
          <a:xfrm>
            <a:off x="0" y="2"/>
            <a:ext cx="12191999" cy="6838950"/>
          </a:xfrm>
          <a:custGeom>
            <a:avLst/>
            <a:gdLst/>
            <a:ahLst/>
            <a:cxnLst/>
            <a:rect l="l" t="t" r="r" b="b"/>
            <a:pathLst>
              <a:path w="43200" h="43200" fill="none" extrusionOk="0">
                <a:moveTo>
                  <a:pt x="-22" y="28319"/>
                </a:moveTo>
                <a:lnTo>
                  <a:pt x="-22" y="28319"/>
                </a:lnTo>
                <a:cubicBezTo>
                  <a:pt x="-22" y="28319"/>
                  <a:pt x="24873" y="49754"/>
                  <a:pt x="43216" y="24342"/>
                </a:cubicBezTo>
              </a:path>
            </a:pathLst>
          </a:custGeom>
          <a:solidFill>
            <a:srgbClr val="FFFFFF"/>
          </a:solidFill>
          <a:ln w="4410">
            <a:solidFill>
              <a:srgbClr val="FFFFFF">
                <a:alpha val="43529"/>
              </a:srgbClr>
            </a:solidFill>
            <a:round/>
            <a:headEnd/>
            <a:tailEnd/>
          </a:ln>
        </p:spPr>
      </p:sp>
      <p:sp>
        <p:nvSpPr>
          <p:cNvPr id="14" name="Shape 1065"/>
          <p:cNvSpPr>
            <a:spLocks noGrp="1" noChangeArrowheads="1"/>
          </p:cNvSpPr>
          <p:nvPr userDrawn="1"/>
        </p:nvSpPr>
        <p:spPr bwMode="auto">
          <a:xfrm>
            <a:off x="0" y="2"/>
            <a:ext cx="12191999" cy="6838950"/>
          </a:xfrm>
          <a:custGeom>
            <a:avLst/>
            <a:gdLst/>
            <a:ahLst/>
            <a:cxnLst/>
            <a:rect l="l" t="t" r="r" b="b"/>
            <a:pathLst>
              <a:path w="43200" h="43200" fill="none" extrusionOk="0">
                <a:moveTo>
                  <a:pt x="-22" y="27904"/>
                </a:moveTo>
                <a:lnTo>
                  <a:pt x="-22" y="27904"/>
                </a:lnTo>
                <a:cubicBezTo>
                  <a:pt x="-22" y="27904"/>
                  <a:pt x="23782" y="49294"/>
                  <a:pt x="43211" y="22185"/>
                </a:cubicBezTo>
              </a:path>
            </a:pathLst>
          </a:custGeom>
          <a:solidFill>
            <a:srgbClr val="FFFFFF"/>
          </a:solidFill>
          <a:ln w="3780">
            <a:solidFill>
              <a:srgbClr val="FFFFFF">
                <a:alpha val="32156"/>
              </a:srgbClr>
            </a:solidFill>
            <a:round/>
            <a:headEnd/>
            <a:tailEnd/>
          </a:ln>
        </p:spPr>
      </p:sp>
      <p:sp>
        <p:nvSpPr>
          <p:cNvPr id="15" name="Shape 1066"/>
          <p:cNvSpPr>
            <a:spLocks noGrp="1" noChangeArrowheads="1"/>
          </p:cNvSpPr>
          <p:nvPr userDrawn="1"/>
        </p:nvSpPr>
        <p:spPr bwMode="auto">
          <a:xfrm>
            <a:off x="0" y="2"/>
            <a:ext cx="12191999" cy="6838950"/>
          </a:xfrm>
          <a:custGeom>
            <a:avLst/>
            <a:gdLst/>
            <a:ahLst/>
            <a:cxnLst/>
            <a:rect l="l" t="t" r="r" b="b"/>
            <a:pathLst>
              <a:path w="43200" h="43200" fill="none" extrusionOk="0">
                <a:moveTo>
                  <a:pt x="-22" y="27489"/>
                </a:moveTo>
                <a:lnTo>
                  <a:pt x="-22" y="27489"/>
                </a:lnTo>
                <a:cubicBezTo>
                  <a:pt x="-22" y="27489"/>
                  <a:pt x="22691" y="48834"/>
                  <a:pt x="43205" y="20027"/>
                </a:cubicBezTo>
              </a:path>
            </a:pathLst>
          </a:custGeom>
          <a:solidFill>
            <a:srgbClr val="FFFFFF"/>
          </a:solidFill>
          <a:ln w="3150">
            <a:solidFill>
              <a:srgbClr val="FFFFFF">
                <a:alpha val="21176"/>
              </a:srgbClr>
            </a:solidFill>
            <a:round/>
            <a:headEnd/>
            <a:tailEnd/>
          </a:ln>
        </p:spPr>
      </p:sp>
      <p:sp>
        <p:nvSpPr>
          <p:cNvPr id="16" name="Shape 1067"/>
          <p:cNvSpPr>
            <a:spLocks noGrp="1" noChangeArrowheads="1"/>
          </p:cNvSpPr>
          <p:nvPr userDrawn="1"/>
        </p:nvSpPr>
        <p:spPr bwMode="auto">
          <a:xfrm>
            <a:off x="0" y="2"/>
            <a:ext cx="12191999" cy="6838950"/>
          </a:xfrm>
          <a:custGeom>
            <a:avLst/>
            <a:gdLst/>
            <a:ahLst/>
            <a:cxnLst/>
            <a:rect l="l" t="t" r="r" b="b"/>
            <a:pathLst>
              <a:path w="43200" h="43200" fill="none" extrusionOk="0">
                <a:moveTo>
                  <a:pt x="-22" y="27075"/>
                </a:moveTo>
                <a:lnTo>
                  <a:pt x="-22" y="27075"/>
                </a:lnTo>
                <a:cubicBezTo>
                  <a:pt x="-22" y="27075"/>
                  <a:pt x="21600" y="48374"/>
                  <a:pt x="43200" y="17869"/>
                </a:cubicBezTo>
              </a:path>
            </a:pathLst>
          </a:custGeom>
          <a:solidFill>
            <a:srgbClr val="FFFFFF"/>
          </a:solidFill>
          <a:ln w="2520">
            <a:solidFill>
              <a:srgbClr val="FFFFFF">
                <a:alpha val="9803"/>
              </a:srgbClr>
            </a:solidFill>
            <a:round/>
            <a:headEnd/>
            <a:tailEnd/>
          </a:ln>
        </p:spPr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609599" y="1600201"/>
            <a:ext cx="109728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609599" y="6356351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328A2AD-CA6C-4CEE-80DD-5B3591997DB0}" type="datetimeFigureOut">
              <a:rPr lang="ru-RU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165599" y="6356351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737599" y="6356351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F5014F7-E485-415F-A69C-6237A648DEF6}" type="slidenum">
              <a:rPr lang="ru-RU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599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>
        <a:spcBef>
          <a:spcPts val="0"/>
        </a:spcBef>
        <a:buNone/>
        <a:defRPr sz="4400" b="1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3997" y="3174999"/>
            <a:ext cx="9144000" cy="2662607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compatLnSpc="0">
            <a:normAutofit/>
          </a:bodyPr>
          <a:lstStyle/>
          <a:p>
            <a:pPr algn="ctr">
              <a:defRPr/>
            </a:pPr>
            <a:r>
              <a:rPr sz="3000" b="1" dirty="0">
                <a:latin typeface="Times New Roman"/>
                <a:cs typeface="Times New Roman"/>
              </a:rPr>
              <a:t/>
            </a:r>
            <a:br>
              <a:rPr sz="3000" b="1" dirty="0">
                <a:latin typeface="Times New Roman"/>
                <a:cs typeface="Times New Roman"/>
              </a:rPr>
            </a:br>
            <a:endParaRPr sz="3000" b="1" dirty="0">
              <a:latin typeface="Times New Roman"/>
              <a:cs typeface="Times New Roman"/>
            </a:endParaRPr>
          </a:p>
        </p:txBody>
      </p:sp>
      <p:pic>
        <p:nvPicPr>
          <p:cNvPr id="2080288710" name="Рисунок 208028870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885412" y="1802229"/>
            <a:ext cx="2263906" cy="2548163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  <p:sp>
        <p:nvSpPr>
          <p:cNvPr id="1729574586" name="TextBox 1729574585"/>
          <p:cNvSpPr txBox="1"/>
          <p:nvPr/>
        </p:nvSpPr>
        <p:spPr bwMode="auto">
          <a:xfrm>
            <a:off x="11552" y="4330051"/>
            <a:ext cx="12169248" cy="179867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Печорское управление </a:t>
            </a:r>
            <a:endParaRPr sz="2800" b="1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Федеральной службы</a:t>
            </a:r>
            <a:r>
              <a:rPr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экологическому</a:t>
            </a:r>
            <a:r>
              <a:rPr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, </a:t>
            </a:r>
            <a:endParaRPr lang="en-US" sz="2800" b="1" dirty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технологическому</a:t>
            </a:r>
            <a:r>
              <a:rPr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атомному</a:t>
            </a:r>
            <a:r>
              <a:rPr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надзору </a:t>
            </a:r>
            <a:endParaRPr sz="2800" b="1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(Ростехнадзор)</a:t>
            </a:r>
            <a:endParaRPr sz="2800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967802725" name="TextBox 967802724"/>
          <p:cNvSpPr txBox="1"/>
          <p:nvPr/>
        </p:nvSpPr>
        <p:spPr bwMode="auto">
          <a:xfrm>
            <a:off x="13532" y="58418"/>
            <a:ext cx="12173568" cy="174381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Times New Roman"/>
                <a:cs typeface="Times New Roman"/>
              </a:rPr>
              <a:t>«Об осуществлении контрольно-надзорной деятельности Печорского управления Федеральной службы по экологическому, технологическому и атомному надзору за I квартал 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2025 </a:t>
            </a:r>
            <a:r>
              <a:rPr lang="ru-RU" sz="2800" b="1" dirty="0">
                <a:solidFill>
                  <a:schemeClr val="bg1"/>
                </a:solidFill>
                <a:latin typeface="Times New Roman"/>
                <a:cs typeface="Times New Roman"/>
              </a:rPr>
              <a:t>года в области промышленной безопасности на объектах нефтегазодобычи»</a:t>
            </a:r>
            <a:endParaRPr sz="2800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65658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598" y="3828"/>
            <a:ext cx="10972800" cy="519111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Аварийность</a:t>
            </a:r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508000" y="699254"/>
            <a:ext cx="11135360" cy="64633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отчетный период с 2024 года и по </a:t>
            </a:r>
            <a:r>
              <a:rPr lang="en-US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квартал 2025 года на опасных производственных объектах поднадзорных Печорскому управлению Ростехнадзора аварий не зарегистрировано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573855430"/>
              </p:ext>
            </p:extLst>
          </p:nvPr>
        </p:nvGraphicFramePr>
        <p:xfrm>
          <a:off x="396240" y="1645920"/>
          <a:ext cx="5984240" cy="395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821680" y="1737360"/>
            <a:ext cx="539496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Основные причины способствующие возникновению инцидентов на опасных производственных объектах:</a:t>
            </a:r>
          </a:p>
          <a:p>
            <a:endParaRPr lang="ru-RU" sz="1400" b="1" dirty="0" smtClean="0">
              <a:solidFill>
                <a:schemeClr val="bg1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  <a:p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 </a:t>
            </a:r>
            <a:r>
              <a:rPr lang="ru-RU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Организационные причины:</a:t>
            </a:r>
          </a:p>
          <a:p>
            <a:endParaRPr lang="ru-RU" sz="1400" b="1" u="sng" dirty="0" smtClean="0">
              <a:solidFill>
                <a:schemeClr val="bg1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Ненадлежащее исполнение трудовых обязанностей;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Не осуществление со стороны заказчика производственного контроля;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Допуск к работе персонала, без соответствующей квалификации</a:t>
            </a:r>
          </a:p>
          <a:p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  <a:p>
            <a:r>
              <a:rPr lang="ru-RU" sz="1400" b="1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Технические причины:</a:t>
            </a:r>
          </a:p>
          <a:p>
            <a:endParaRPr lang="ru-RU" sz="1400" b="1" u="sng" dirty="0" smtClean="0">
              <a:solidFill>
                <a:schemeClr val="bg1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Не соответствие требованиям безопасности, прочности, стойкости, неисправность оборудования и трубопроводов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1446920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598" y="61773"/>
            <a:ext cx="10972800" cy="42572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25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Предлагаем</a:t>
            </a:r>
            <a:r>
              <a:rPr sz="25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поднадзорным</a:t>
            </a:r>
            <a:r>
              <a:rPr sz="25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организациям</a:t>
            </a:r>
            <a:r>
              <a:rPr sz="25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500" b="1" dirty="0">
                <a:solidFill>
                  <a:schemeClr val="bg1"/>
                </a:solidFill>
                <a:latin typeface="Times New Roman"/>
                <a:cs typeface="Times New Roman"/>
              </a:rPr>
              <a:t>(</a:t>
            </a:r>
            <a:r>
              <a:rPr sz="2500" b="1" dirty="0" err="1">
                <a:solidFill>
                  <a:schemeClr val="bg1"/>
                </a:solidFill>
                <a:latin typeface="Times New Roman"/>
                <a:cs typeface="Times New Roman"/>
              </a:rPr>
              <a:t>недропользователям</a:t>
            </a:r>
            <a:r>
              <a:rPr sz="2500" b="1" dirty="0">
                <a:solidFill>
                  <a:schemeClr val="bg1"/>
                </a:solidFill>
                <a:latin typeface="Times New Roman"/>
                <a:cs typeface="Times New Roman"/>
              </a:rPr>
              <a:t>):</a:t>
            </a:r>
            <a:endParaRPr sz="25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08761971" name="Скругленный прямоугольник 108761970"/>
          <p:cNvSpPr/>
          <p:nvPr/>
        </p:nvSpPr>
        <p:spPr bwMode="auto">
          <a:xfrm>
            <a:off x="447040" y="619761"/>
            <a:ext cx="11566384" cy="772160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Не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допускать лиц к эксплуатации ОПО, не имеющих соответствующей квалификации, не прошедших своевременно подготовку и аттестацию в области промышленной безопасности. Усилить контроль по допуску на ОПО подрядных организаций.</a:t>
            </a:r>
          </a:p>
          <a:p>
            <a:endParaRPr lang="ru-RU" dirty="0"/>
          </a:p>
        </p:txBody>
      </p:sp>
      <p:sp>
        <p:nvSpPr>
          <p:cNvPr id="1967944068" name="Скругленный прямоугольник 1967944067"/>
          <p:cNvSpPr/>
          <p:nvPr/>
        </p:nvSpPr>
        <p:spPr bwMode="auto">
          <a:xfrm>
            <a:off x="404246" y="1686560"/>
            <a:ext cx="11566384" cy="924560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1881847" name="Скругленный прямоугольник 181881846"/>
          <p:cNvSpPr/>
          <p:nvPr/>
        </p:nvSpPr>
        <p:spPr bwMode="auto">
          <a:xfrm>
            <a:off x="333126" y="2883933"/>
            <a:ext cx="11566384" cy="1066800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201727" name="Скругленный прямоугольник 173201726"/>
          <p:cNvSpPr/>
          <p:nvPr/>
        </p:nvSpPr>
        <p:spPr bwMode="auto">
          <a:xfrm>
            <a:off x="312807" y="4402220"/>
            <a:ext cx="11566383" cy="1260297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7680" y="1795780"/>
            <a:ext cx="10972800" cy="706119"/>
          </a:xfrm>
        </p:spPr>
        <p:txBody>
          <a:bodyPr>
            <a:normAutofit lnSpcReduction="10000"/>
          </a:bodyPr>
          <a:lstStyle/>
          <a:p>
            <a:pPr marL="0" marR="14605" lvl="0" indent="0" algn="just">
              <a:lnSpc>
                <a:spcPct val="150000"/>
              </a:lnSpc>
              <a:buClr>
                <a:srgbClr val="000000"/>
              </a:buClr>
              <a:buNone/>
            </a:pPr>
            <a:r>
              <a:rPr lang="ru-RU" sz="1400" b="1" spc="5" dirty="0" smtClean="0">
                <a:solidFill>
                  <a:schemeClr val="bg1"/>
                </a:solidFill>
                <a:latin typeface="Times New Roman"/>
                <a:ea typeface="Times New Roman"/>
              </a:rPr>
              <a:t>2. Уделить </a:t>
            </a:r>
            <a:r>
              <a:rPr lang="ru-RU" sz="1400" b="1" spc="5" dirty="0">
                <a:solidFill>
                  <a:schemeClr val="bg1"/>
                </a:solidFill>
                <a:latin typeface="Times New Roman"/>
                <a:ea typeface="Times New Roman"/>
              </a:rPr>
              <a:t>особое внимание на исправность пожарной системы, систем автоматики и контроля производственных процессов, обеспечение автоматической защиты.</a:t>
            </a:r>
            <a:endParaRPr lang="ru-RU" sz="1300" b="1" spc="5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lvl="0"/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680" y="3048001"/>
            <a:ext cx="11033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Следить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своевременностью,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проведений мероприятий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техническому обслуживанию и ремонту оборудования, зданий и сооружений,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своевременным проведением экспертиз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промышленной безопасности,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замены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морально и физически устаревшего оборудования, а также увеличить капиталовложения, направленные на модернизацию и техническое обновление производств.</a:t>
            </a:r>
          </a:p>
        </p:txBody>
      </p:sp>
      <p:sp>
        <p:nvSpPr>
          <p:cNvPr id="4" name="TextBox 3"/>
          <p:cNvSpPr txBox="1"/>
          <p:nvPr/>
        </p:nvSpPr>
        <p:spPr>
          <a:xfrm rot="10800000" flipV="1">
            <a:off x="513078" y="4555314"/>
            <a:ext cx="11165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В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целях обеспечения готовности к действиям по локализации и ликвидации последствий аварий на </a:t>
            </a: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опасных производственных объектах провести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действующих свидетельств об аттестации аварийно-спасательных служб и аварийно-спасательных формирований, с которыми </a:t>
            </a:r>
            <a:r>
              <a:rPr lang="ru-RU" sz="1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недропользователи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заключили договора на выполнение комплекса работ по противофонтанной безопасности, аварийно-спасательных, газоспасательных работ, а также работ направленных на ликвидацию разливов нефти.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22702727" name="Заголовок 1"/>
          <p:cNvSpPr>
            <a:spLocks noGrp="1"/>
          </p:cNvSpPr>
          <p:nvPr>
            <p:ph type="title"/>
          </p:nvPr>
        </p:nvSpPr>
        <p:spPr bwMode="auto">
          <a:xfrm>
            <a:off x="609598" y="99769"/>
            <a:ext cx="10972800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ru-RU" sz="3300" dirty="0" smtClean="0">
                <a:solidFill>
                  <a:schemeClr val="bg1"/>
                </a:solidFill>
                <a:latin typeface="Times New Roman"/>
                <a:cs typeface="Times New Roman"/>
              </a:rPr>
              <a:t>Спасибо за внимание</a:t>
            </a:r>
            <a:r>
              <a:rPr sz="3300" dirty="0" smtClean="0">
                <a:solidFill>
                  <a:schemeClr val="bg1"/>
                </a:solidFill>
                <a:latin typeface="Times New Roman"/>
                <a:cs typeface="Times New Roman"/>
              </a:rPr>
              <a:t>!</a:t>
            </a:r>
            <a:endParaRPr dirty="0"/>
          </a:p>
        </p:txBody>
      </p:sp>
      <p:pic>
        <p:nvPicPr>
          <p:cNvPr id="441272562" name="Рисунок 2080288709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964222" y="1242770"/>
            <a:ext cx="2263905" cy="2548162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sp>
        <p:nvSpPr>
          <p:cNvPr id="151084870" name="TextBox 1729574585"/>
          <p:cNvSpPr txBox="1"/>
          <p:nvPr/>
        </p:nvSpPr>
        <p:spPr bwMode="auto">
          <a:xfrm>
            <a:off x="11551" y="3739880"/>
            <a:ext cx="12169607" cy="174381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Печорское управление </a:t>
            </a:r>
            <a:endParaRPr sz="2800" b="1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Федеральной службы</a:t>
            </a:r>
            <a:r>
              <a:rPr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экологическому</a:t>
            </a:r>
            <a:r>
              <a:rPr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, </a:t>
            </a:r>
            <a:endParaRPr lang="ru-RU" sz="2800" b="1" dirty="0" smtClean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технологическому</a:t>
            </a:r>
            <a:r>
              <a:rPr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атомному</a:t>
            </a:r>
            <a:r>
              <a:rPr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надзору </a:t>
            </a:r>
            <a:endParaRPr sz="2800" b="1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sz="28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(Ростехнадзор)</a:t>
            </a:r>
            <a:endParaRPr sz="2800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8073505" name="Заголовок 1"/>
          <p:cNvSpPr>
            <a:spLocks noGrp="1"/>
          </p:cNvSpPr>
          <p:nvPr>
            <p:ph type="title"/>
          </p:nvPr>
        </p:nvSpPr>
        <p:spPr bwMode="auto"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Осуществление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надзора за объектами нефтегазодобычи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на территории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Республики Коми 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и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Ненецкого автономного округа</a:t>
            </a:r>
            <a:r>
              <a:rPr sz="2500" dirty="0">
                <a:solidFill>
                  <a:schemeClr val="bg1"/>
                </a:solidFill>
                <a:latin typeface="Times New Roman"/>
                <a:cs typeface="Times New Roman"/>
              </a:rPr>
              <a:t/>
            </a:r>
            <a:br>
              <a:rPr sz="2500" dirty="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sz="2500" dirty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осуществляют 3 отдела Управления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:</a:t>
            </a:r>
            <a:endParaRPr dirty="0"/>
          </a:p>
        </p:txBody>
      </p:sp>
      <p:sp>
        <p:nvSpPr>
          <p:cNvPr id="1784467840" name="Скругленный прямоугольник 1784467839"/>
          <p:cNvSpPr/>
          <p:nvPr/>
        </p:nvSpPr>
        <p:spPr bwMode="auto">
          <a:xfrm>
            <a:off x="3636278" y="1695079"/>
            <a:ext cx="4919441" cy="817621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lvl="0" indent="0" algn="ctr" defTabSz="2355849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0" u="none" strike="noStrike" cap="none" spc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Печорское управление</a:t>
            </a:r>
            <a:endParaRPr sz="2000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671153845" name="Скругленный прямоугольник 1671153844"/>
          <p:cNvSpPr/>
          <p:nvPr/>
        </p:nvSpPr>
        <p:spPr bwMode="auto">
          <a:xfrm>
            <a:off x="1662919" y="2925007"/>
            <a:ext cx="2802916" cy="1929967"/>
          </a:xfrm>
          <a:prstGeom prst="roundRect">
            <a:avLst>
              <a:gd name="adj" fmla="val 16667"/>
            </a:avLst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lvl="0" algn="ctr" defTabSz="2889248">
              <a:lnSpc>
                <a:spcPct val="90000"/>
              </a:lnSpc>
              <a:defRPr/>
            </a:pPr>
            <a:r>
              <a:rPr lang="ru-RU" sz="190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Ухтинский </a:t>
            </a:r>
            <a:r>
              <a:rPr lang="ru-RU" sz="19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территориальный отдел промышленного и горного надзора</a:t>
            </a:r>
            <a:endParaRPr sz="1900" b="0" dirty="0">
              <a:latin typeface="Times New Roman"/>
              <a:cs typeface="Times New Roman"/>
            </a:endParaRPr>
          </a:p>
        </p:txBody>
      </p:sp>
      <p:sp>
        <p:nvSpPr>
          <p:cNvPr id="3587427" name="Скругленный прямоугольник 3587426"/>
          <p:cNvSpPr/>
          <p:nvPr/>
        </p:nvSpPr>
        <p:spPr bwMode="auto">
          <a:xfrm>
            <a:off x="4752787" y="2940559"/>
            <a:ext cx="2686421" cy="1929967"/>
          </a:xfrm>
          <a:prstGeom prst="roundRect">
            <a:avLst>
              <a:gd name="adj" fmla="val 16667"/>
            </a:avLst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lvl="0" indent="0" algn="ctr" defTabSz="288924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900" b="0" i="0" u="none" strike="noStrike" cap="none" spc="0" dirty="0" smtClean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algn="ctr" defTabSz="288924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0" i="0" u="none" strike="noStrike" cap="none" spc="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Усинский </a:t>
            </a:r>
            <a:r>
              <a:rPr lang="ru-RU" sz="1900" b="0" i="0" u="none" strike="noStrike" cap="none" spc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территориальный отдел</a:t>
            </a:r>
            <a:endParaRPr sz="1900" b="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sz="1900" b="0" dirty="0">
              <a:latin typeface="Times New Roman"/>
              <a:cs typeface="Times New Roman"/>
            </a:endParaRPr>
          </a:p>
        </p:txBody>
      </p:sp>
      <p:sp>
        <p:nvSpPr>
          <p:cNvPr id="2033327732" name="Скругленный прямоугольник 2033327731"/>
          <p:cNvSpPr/>
          <p:nvPr/>
        </p:nvSpPr>
        <p:spPr bwMode="auto">
          <a:xfrm>
            <a:off x="7787402" y="2940559"/>
            <a:ext cx="2681796" cy="1929967"/>
          </a:xfrm>
          <a:prstGeom prst="roundRect">
            <a:avLst>
              <a:gd name="adj" fmla="val 16667"/>
            </a:avLst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lvl="0" indent="0" algn="ctr" defTabSz="288924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900" b="0" i="0" u="none" strike="noStrike" cap="none" spc="0" dirty="0" smtClean="0">
              <a:solidFill>
                <a:schemeClr val="bg1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algn="ctr" defTabSz="2889248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0" i="0" u="none" strike="noStrike" cap="none" spc="0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Нарьян-Марский </a:t>
            </a:r>
            <a:r>
              <a:rPr lang="ru-RU" sz="1900" b="0" i="0" u="none" strike="noStrike" cap="none" spc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территориальный отдел</a:t>
            </a:r>
            <a:endParaRPr sz="1900" b="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sz="1900" b="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29055083" name="Заголовок 1"/>
          <p:cNvSpPr>
            <a:spLocks noGrp="1"/>
          </p:cNvSpPr>
          <p:nvPr>
            <p:ph type="title"/>
          </p:nvPr>
        </p:nvSpPr>
        <p:spPr bwMode="auto">
          <a:xfrm>
            <a:off x="609597" y="-131483"/>
            <a:ext cx="10972800" cy="9906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Число поднадзорных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Печорскому Управлению 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Ростехнадзора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организаций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(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юридических лиц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),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эксплуатирующих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500" dirty="0">
                <a:solidFill>
                  <a:schemeClr val="bg1"/>
                </a:solidFill>
                <a:latin typeface="Times New Roman"/>
                <a:cs typeface="Times New Roman"/>
              </a:rPr>
              <a:t>ОПО</a:t>
            </a:r>
            <a:endParaRPr dirty="0"/>
          </a:p>
        </p:txBody>
      </p:sp>
      <p:graphicFrame>
        <p:nvGraphicFramePr>
          <p:cNvPr id="1816988567" name="Диаграмма 181698856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9662346"/>
              </p:ext>
            </p:extLst>
          </p:nvPr>
        </p:nvGraphicFramePr>
        <p:xfrm>
          <a:off x="860073" y="817418"/>
          <a:ext cx="10057309" cy="5188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43561721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graphicFrame>
        <p:nvGraphicFramePr>
          <p:cNvPr id="1419450366" name="Объект 141945036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4183835"/>
              </p:ext>
            </p:extLst>
          </p:nvPr>
        </p:nvGraphicFramePr>
        <p:xfrm>
          <a:off x="442911" y="191293"/>
          <a:ext cx="11595525" cy="4489920"/>
        </p:xfrm>
        <a:graphic>
          <a:graphicData uri="http://schemas.openxmlformats.org/drawingml/2006/table">
            <a:tbl>
              <a:tblPr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{125E5076-3810-47DD-B79F-674D7AD40C01}</a:tableStyleId>
              </a:tblPr>
              <a:tblGrid>
                <a:gridCol w="11595525"/>
              </a:tblGrid>
              <a:tr h="102855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2500" b="1" i="0" u="none" strike="noStrike" cap="none" spc="0" dirty="0">
                          <a:solidFill>
                            <a:schemeClr val="l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Основными предприятиями, эксплуатирующими опасные производственные объекты нефтегазодобычи являются:</a:t>
                      </a:r>
                      <a:endParaRPr sz="25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31629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sz="20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ЛУКОЙЛ-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Пермь</a:t>
                      </a:r>
                      <a:r>
                        <a:rPr sz="20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6292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«ННК – 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Северная нефть</a:t>
                      </a:r>
                      <a:r>
                        <a:rPr sz="20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46329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«ЗАРУБЕЖНЕФТЬ-добыча Харьяга»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6292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«СК «РУСВЬЕТПЕТРО»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6292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lang="ru-RU" sz="18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Башнефть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-Полюс»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3300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lang="ru-RU" sz="1800" dirty="0" err="1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Варандейский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терминал»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6292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 «Комнедра»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16292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«Енисей»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93300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ООО «НГК «Горный»</a:t>
                      </a:r>
                      <a:endParaRPr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2179054" name="Заголовок 1"/>
          <p:cNvSpPr>
            <a:spLocks noGrp="1"/>
          </p:cNvSpPr>
          <p:nvPr>
            <p:ph type="title"/>
          </p:nvPr>
        </p:nvSpPr>
        <p:spPr bwMode="auto">
          <a:xfrm>
            <a:off x="657223" y="-82549"/>
            <a:ext cx="10972800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Число поднадзорных опасных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производственных объектов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(</a:t>
            </a:r>
            <a:r>
              <a:rPr lang="ru-RU" sz="2500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шт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.)</a:t>
            </a:r>
            <a:r>
              <a:rPr lang="ru-RU" sz="2500" dirty="0">
                <a:solidFill>
                  <a:schemeClr val="bg1"/>
                </a:solidFill>
                <a:latin typeface="Times New Roman"/>
                <a:cs typeface="Times New Roman"/>
              </a:rPr>
              <a:t>,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внесенных в Реестр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, </a:t>
            </a:r>
            <a:r>
              <a:rPr sz="2500" dirty="0">
                <a:solidFill>
                  <a:schemeClr val="bg1"/>
                </a:solidFill>
                <a:latin typeface="Times New Roman"/>
                <a:cs typeface="Times New Roman"/>
              </a:rPr>
              <a:t>в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том числе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: </a:t>
            </a:r>
            <a:endParaRPr sz="2500" dirty="0">
              <a:solidFill>
                <a:schemeClr val="bg1"/>
              </a:solidFill>
            </a:endParaRPr>
          </a:p>
        </p:txBody>
      </p:sp>
      <p:graphicFrame>
        <p:nvGraphicFramePr>
          <p:cNvPr id="433077778" name="Диаграмма 43307777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8375401"/>
              </p:ext>
            </p:extLst>
          </p:nvPr>
        </p:nvGraphicFramePr>
        <p:xfrm>
          <a:off x="894187" y="838200"/>
          <a:ext cx="10887741" cy="4783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0455844" name="Заголовок 1"/>
          <p:cNvSpPr>
            <a:spLocks noGrp="1"/>
          </p:cNvSpPr>
          <p:nvPr>
            <p:ph type="title"/>
          </p:nvPr>
        </p:nvSpPr>
        <p:spPr bwMode="auto">
          <a:xfrm>
            <a:off x="669130" y="143669"/>
            <a:ext cx="10972800" cy="70167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По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классам опасности количество опасных производственных объектов 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нефтегазодобычи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составляет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:</a:t>
            </a:r>
            <a:endParaRPr sz="2500" dirty="0">
              <a:solidFill>
                <a:schemeClr val="bg1"/>
              </a:solidFill>
            </a:endParaRPr>
          </a:p>
        </p:txBody>
      </p:sp>
      <p:graphicFrame>
        <p:nvGraphicFramePr>
          <p:cNvPr id="1857895853" name="Объект 185789585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2285350"/>
              </p:ext>
            </p:extLst>
          </p:nvPr>
        </p:nvGraphicFramePr>
        <p:xfrm>
          <a:off x="595745" y="970034"/>
          <a:ext cx="11443856" cy="526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3929935" y="660400"/>
            <a:ext cx="4187448" cy="721285"/>
          </a:xfrm>
          <a:prstGeom prst="rect">
            <a:avLst/>
          </a:prstGeom>
          <a:solidFill>
            <a:srgbClr val="4D80BA"/>
          </a:solidFill>
          <a:ln w="12699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rgbClr val="000000"/>
          </a:lnRef>
          <a:fillRef idx="1">
            <a:srgbClr val="000000"/>
          </a:fillRef>
          <a:effectRef idx="0">
            <a:srgbClr val="000000"/>
          </a:effectRef>
          <a:fontRef idx="minor"/>
        </p:style>
        <p:txBody>
          <a:bodyPr spcFirstLastPara="0" vertOverflow="overflow" horzOverflow="overflow" vert="horz" wrap="square" lIns="393192" tIns="393192" rIns="393192" bIns="393192" numCol="1" spcCol="1268" rtlCol="0" fromWordArt="0" anchor="ctr" anchorCtr="0" forceAA="0" compatLnSpc="0">
            <a:noAutofit/>
          </a:bodyPr>
          <a:lstStyle/>
          <a:p>
            <a:pPr marL="0" lvl="0" indent="0" algn="ctr" defTabSz="2889249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b="1" dirty="0">
                <a:solidFill>
                  <a:schemeClr val="bg1"/>
                </a:solidFill>
                <a:latin typeface="Times New Roman"/>
                <a:cs typeface="Times New Roman"/>
              </a:rPr>
              <a:t>Плановые проверки - </a:t>
            </a:r>
            <a:r>
              <a:rPr lang="ru-RU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12 </a:t>
            </a:r>
            <a:r>
              <a:rPr lang="ru-RU" b="1" dirty="0">
                <a:solidFill>
                  <a:schemeClr val="bg1"/>
                </a:solidFill>
                <a:latin typeface="Times New Roman"/>
                <a:cs typeface="Times New Roman"/>
              </a:rPr>
              <a:t>ед.</a:t>
            </a:r>
            <a:endParaRPr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6813900" y="1761912"/>
            <a:ext cx="1830915" cy="914146"/>
          </a:xfrm>
          <a:prstGeom prst="rect">
            <a:avLst/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 w="12700" cap="flat" cmpd="sng" algn="ctr"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000000"/>
          </a:lnRef>
          <a:fillRef idx="1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spcFirstLastPara="0" vertOverflow="overflow" horzOverflow="overflow" vert="horz" wrap="square" lIns="93268" tIns="93268" rIns="93268" bIns="93268" numCol="1" spcCol="1268" rtlCol="0" fromWordArt="0" anchor="ctr" anchorCtr="0" forceAA="0" compatLnSpc="0">
            <a:noAutofit/>
          </a:bodyPr>
          <a:lstStyle/>
          <a:p>
            <a:pPr marL="0" lvl="0" indent="0" algn="ctr" defTabSz="2800349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b="1" dirty="0">
                <a:latin typeface="Times New Roman"/>
                <a:cs typeface="Times New Roman"/>
              </a:rPr>
              <a:t>Сумма наложенных штрафов составила</a:t>
            </a:r>
            <a:endParaRPr sz="1400" b="1" dirty="0">
              <a:latin typeface="Times New Roman"/>
              <a:cs typeface="Times New Roman"/>
            </a:endParaRPr>
          </a:p>
          <a:p>
            <a:pPr marL="0" lvl="0" indent="0" algn="ctr" defTabSz="2800349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b="1" dirty="0">
                <a:latin typeface="Times New Roman"/>
                <a:cs typeface="Times New Roman"/>
              </a:rPr>
              <a:t>   </a:t>
            </a:r>
            <a:r>
              <a:rPr lang="ru-RU" sz="1400" b="1" dirty="0" smtClean="0">
                <a:latin typeface="Times New Roman"/>
                <a:cs typeface="Times New Roman"/>
              </a:rPr>
              <a:t>280 </a:t>
            </a:r>
            <a:r>
              <a:rPr lang="ru-RU" sz="1400" b="1" dirty="0">
                <a:latin typeface="Times New Roman"/>
                <a:cs typeface="Times New Roman"/>
              </a:rPr>
              <a:t>000 руб.</a:t>
            </a:r>
            <a:endParaRPr sz="1400" b="1" dirty="0"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92652" y="4775563"/>
            <a:ext cx="5566847" cy="135102"/>
          </a:xfrm>
          <a:prstGeom prst="rect">
            <a:avLst/>
          </a:prstGeom>
          <a:noFill/>
          <a:ln>
            <a:noFill/>
          </a:ln>
          <a:effectLst/>
        </p:spPr>
        <p:style>
          <a:lnRef idx="0">
            <a:srgbClr val="000000"/>
          </a:lnRef>
          <a:fillRef idx="1">
            <a:srgbClr val="000000"/>
          </a:fillRef>
          <a:effectRef idx="0">
            <a:srgbClr val="000000"/>
          </a:effectRef>
          <a:fontRef idx="minor"/>
        </p:style>
      </p:sp>
      <p:sp>
        <p:nvSpPr>
          <p:cNvPr id="1598804621" name="Заголовок 1"/>
          <p:cNvSpPr>
            <a:spLocks noGrp="1"/>
          </p:cNvSpPr>
          <p:nvPr>
            <p:ph type="title"/>
          </p:nvPr>
        </p:nvSpPr>
        <p:spPr bwMode="auto">
          <a:xfrm>
            <a:off x="609597" y="-42333"/>
            <a:ext cx="10972800" cy="76199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Структура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контрольных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(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надзорных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)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мероприятий за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sz="2500" dirty="0">
                <a:solidFill>
                  <a:schemeClr val="bg1"/>
                </a:solidFill>
                <a:latin typeface="Times New Roman"/>
                <a:cs typeface="Times New Roman"/>
              </a:rPr>
              <a:t>I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квартал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202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5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 </a:t>
            </a:r>
            <a:r>
              <a:rPr lang="ru-RU"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года</a:t>
            </a:r>
            <a:r>
              <a:rPr sz="2500" dirty="0" smtClean="0">
                <a:solidFill>
                  <a:schemeClr val="bg1"/>
                </a:solidFill>
                <a:latin typeface="Times New Roman"/>
                <a:cs typeface="Times New Roman"/>
              </a:rPr>
              <a:t>.</a:t>
            </a:r>
            <a:endParaRPr dirty="0"/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 bwMode="auto">
          <a:xfrm rot="5399976">
            <a:off x="5140739" y="846158"/>
            <a:ext cx="358154" cy="1429210"/>
          </a:xfrm>
          <a:prstGeom prst="line">
            <a:avLst/>
          </a:prstGeom>
          <a:ln w="12699" cap="flat" cmpd="sng" algn="ctr">
            <a:solidFill>
              <a:schemeClr val="bg1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8635013" name="Прямая соединительная линия 2098635012"/>
          <p:cNvCxnSpPr>
            <a:cxnSpLocks/>
          </p:cNvCxnSpPr>
          <p:nvPr/>
        </p:nvCxnSpPr>
        <p:spPr bwMode="auto">
          <a:xfrm rot="5399976">
            <a:off x="5844309" y="1571799"/>
            <a:ext cx="380225" cy="0"/>
          </a:xfrm>
          <a:prstGeom prst="line">
            <a:avLst/>
          </a:prstGeom>
          <a:ln w="12699" cap="flat" cmpd="sng" algn="ctr">
            <a:solidFill>
              <a:schemeClr val="bg1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1960374" name="Прямая соединительная линия 2061960373"/>
          <p:cNvCxnSpPr>
            <a:cxnSpLocks/>
          </p:cNvCxnSpPr>
          <p:nvPr/>
        </p:nvCxnSpPr>
        <p:spPr bwMode="auto">
          <a:xfrm rot="5399976" flipV="1">
            <a:off x="6672021" y="744087"/>
            <a:ext cx="380225" cy="1655423"/>
          </a:xfrm>
          <a:prstGeom prst="line">
            <a:avLst/>
          </a:prstGeom>
          <a:ln w="12699" cap="flat" cmpd="sng" algn="ctr">
            <a:solidFill>
              <a:schemeClr val="bg1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8906167" name="Прямоугольник 1258906166"/>
          <p:cNvSpPr/>
          <p:nvPr/>
        </p:nvSpPr>
        <p:spPr bwMode="auto">
          <a:xfrm>
            <a:off x="3779520" y="2854961"/>
            <a:ext cx="4216399" cy="1513840"/>
          </a:xfrm>
          <a:prstGeom prst="rect">
            <a:avLst/>
          </a:prstGeom>
          <a:solidFill>
            <a:srgbClr val="4D80BA"/>
          </a:solidFill>
          <a:ln w="12699">
            <a:solidFill>
              <a:schemeClr val="bg1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rgbClr val="000000"/>
          </a:lnRef>
          <a:fillRef idx="1">
            <a:srgbClr val="000000"/>
          </a:fillRef>
          <a:effectRef idx="0">
            <a:srgbClr val="000000"/>
          </a:effectRef>
          <a:fontRef idx="minor"/>
        </p:style>
        <p:txBody>
          <a:bodyPr spcFirstLastPara="0" vertOverflow="overflow" horzOverflow="overflow" vert="horz" wrap="square" lIns="393192" tIns="393192" rIns="393192" bIns="393192" numCol="1" spcCol="1268" rtlCol="0" fromWordArt="0" anchor="ctr" anchorCtr="0" forceAA="0" compatLnSpc="0">
            <a:noAutofit/>
          </a:bodyPr>
          <a:lstStyle/>
          <a:p>
            <a:pPr lvl="0" algn="ctr" defTabSz="2889249">
              <a:lnSpc>
                <a:spcPct val="90000"/>
              </a:lnSpc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Контрольные </a:t>
            </a:r>
            <a:r>
              <a:rPr lang="ru-RU" sz="1600" b="1" dirty="0">
                <a:solidFill>
                  <a:schemeClr val="bg1"/>
                </a:solidFill>
                <a:latin typeface="Times New Roman"/>
                <a:cs typeface="Times New Roman"/>
              </a:rPr>
              <a:t>(</a:t>
            </a:r>
            <a:r>
              <a:rPr lang="ru-RU" sz="16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надзорные) </a:t>
            </a:r>
            <a:r>
              <a:rPr lang="ru-RU" sz="1600" b="1" dirty="0">
                <a:solidFill>
                  <a:schemeClr val="bg1"/>
                </a:solidFill>
                <a:latin typeface="Times New Roman"/>
                <a:cs typeface="Times New Roman"/>
              </a:rPr>
              <a:t>действий в соответствии с утверждённым графиком, проведённых в рамках режима постоянного государственного надзора - </a:t>
            </a:r>
            <a:r>
              <a:rPr lang="ru-RU" sz="1600" b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44 </a:t>
            </a:r>
            <a:r>
              <a:rPr lang="ru-RU" sz="1600" b="1" dirty="0">
                <a:solidFill>
                  <a:schemeClr val="bg1"/>
                </a:solidFill>
                <a:latin typeface="Times New Roman"/>
                <a:cs typeface="Times New Roman"/>
              </a:rPr>
              <a:t>ед</a:t>
            </a:r>
            <a:r>
              <a:rPr lang="ru-RU" sz="1600" dirty="0">
                <a:solidFill>
                  <a:schemeClr val="bg1"/>
                </a:solidFill>
                <a:latin typeface="Times New Roman"/>
                <a:cs typeface="Times New Roman"/>
              </a:rPr>
              <a:t>.</a:t>
            </a:r>
            <a:endParaRPr sz="16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731099099" name="Прямоугольник 1731099098"/>
          <p:cNvSpPr/>
          <p:nvPr/>
        </p:nvSpPr>
        <p:spPr bwMode="auto">
          <a:xfrm>
            <a:off x="6813899" y="4910665"/>
            <a:ext cx="1830915" cy="914146"/>
          </a:xfrm>
          <a:prstGeom prst="rect">
            <a:avLst/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 w="12700" cap="flat" cmpd="sng" algn="ctr"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000000"/>
          </a:lnRef>
          <a:fillRef idx="1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spcFirstLastPara="0" vertOverflow="overflow" horzOverflow="overflow" vert="horz" wrap="square" lIns="93268" tIns="93268" rIns="93268" bIns="93268" numCol="1" spcCol="1268" rtlCol="0" fromWordArt="0" anchor="ctr" anchorCtr="0" forceAA="0" compatLnSpc="0">
            <a:noAutofit/>
          </a:bodyPr>
          <a:lstStyle/>
          <a:p>
            <a:pPr marL="0" lvl="0" indent="0" algn="ctr" defTabSz="2800349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b="1" dirty="0">
                <a:latin typeface="Times New Roman"/>
                <a:cs typeface="Times New Roman"/>
              </a:rPr>
              <a:t>Сумма наложенных штрафов составила</a:t>
            </a:r>
            <a:endParaRPr sz="1400" b="1" dirty="0">
              <a:latin typeface="Times New Roman"/>
              <a:cs typeface="Times New Roman"/>
            </a:endParaRPr>
          </a:p>
          <a:p>
            <a:pPr marL="0" lvl="0" indent="0" algn="ctr" defTabSz="2800349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b="1" dirty="0">
                <a:latin typeface="Times New Roman"/>
                <a:cs typeface="Times New Roman"/>
              </a:rPr>
              <a:t>   1 </a:t>
            </a:r>
            <a:r>
              <a:rPr lang="ru-RU" sz="1400" b="1" dirty="0" smtClean="0">
                <a:latin typeface="Times New Roman"/>
                <a:cs typeface="Times New Roman"/>
              </a:rPr>
              <a:t>070 </a:t>
            </a:r>
            <a:r>
              <a:rPr lang="ru-RU" sz="1400" b="1" dirty="0">
                <a:latin typeface="Times New Roman"/>
                <a:cs typeface="Times New Roman"/>
              </a:rPr>
              <a:t>000 руб.</a:t>
            </a:r>
            <a:endParaRPr sz="1400" b="1" dirty="0">
              <a:latin typeface="Times New Roman"/>
              <a:cs typeface="Times New Roman"/>
            </a:endParaRPr>
          </a:p>
        </p:txBody>
      </p:sp>
      <p:cxnSp>
        <p:nvCxnSpPr>
          <p:cNvPr id="514976941" name="Прямая соединительная линия 514976940"/>
          <p:cNvCxnSpPr>
            <a:cxnSpLocks/>
            <a:stCxn id="1258906167" idx="2"/>
          </p:cNvCxnSpPr>
          <p:nvPr/>
        </p:nvCxnSpPr>
        <p:spPr bwMode="auto">
          <a:xfrm flipH="1">
            <a:off x="3633441" y="4368801"/>
            <a:ext cx="2254279" cy="508557"/>
          </a:xfrm>
          <a:prstGeom prst="line">
            <a:avLst/>
          </a:prstGeom>
          <a:ln w="12699" cap="flat" cmpd="sng" algn="ctr">
            <a:solidFill>
              <a:schemeClr val="bg1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4553779" name="Прямая соединительная линия 1324553778"/>
          <p:cNvCxnSpPr>
            <a:cxnSpLocks/>
            <a:stCxn id="1258906167" idx="2"/>
          </p:cNvCxnSpPr>
          <p:nvPr/>
        </p:nvCxnSpPr>
        <p:spPr bwMode="auto">
          <a:xfrm>
            <a:off x="5887720" y="4368801"/>
            <a:ext cx="15896" cy="541863"/>
          </a:xfrm>
          <a:prstGeom prst="line">
            <a:avLst/>
          </a:prstGeom>
          <a:ln w="12699" cap="flat" cmpd="sng" algn="ctr">
            <a:solidFill>
              <a:schemeClr val="bg1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0652098" name="Прямая соединительная линия 520652097"/>
          <p:cNvCxnSpPr>
            <a:cxnSpLocks/>
            <a:stCxn id="1258906167" idx="2"/>
          </p:cNvCxnSpPr>
          <p:nvPr/>
        </p:nvCxnSpPr>
        <p:spPr bwMode="auto">
          <a:xfrm>
            <a:off x="5887720" y="4368801"/>
            <a:ext cx="2229662" cy="507303"/>
          </a:xfrm>
          <a:prstGeom prst="line">
            <a:avLst/>
          </a:prstGeom>
          <a:ln w="12699" cap="flat" cmpd="sng" algn="ctr">
            <a:solidFill>
              <a:schemeClr val="bg1"/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 bwMode="auto">
          <a:xfrm>
            <a:off x="2717983" y="1761917"/>
            <a:ext cx="1830915" cy="914146"/>
          </a:xfrm>
          <a:prstGeom prst="rect">
            <a:avLst/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 w="12700" cap="flat" cmpd="sng" algn="ctr"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000000"/>
          </a:lnRef>
          <a:fillRef idx="1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spcFirstLastPara="0" vertOverflow="overflow" horzOverflow="overflow" vert="horz" wrap="square" lIns="93268" tIns="93268" rIns="93268" bIns="93268" numCol="1" spcCol="1268" rtlCol="0" fromWordArt="0" anchor="ctr" anchorCtr="0" forceAA="0" compatLnSpc="0">
            <a:noAutofit/>
          </a:bodyPr>
          <a:lstStyle/>
          <a:p>
            <a:pPr marL="0" lvl="0" indent="0" algn="ctr" defTabSz="2800349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Выявлено 133 нарушений </a:t>
            </a:r>
            <a:endParaRPr sz="1400" b="1" dirty="0">
              <a:latin typeface="Times New Roman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4807746" y="1761917"/>
            <a:ext cx="1830915" cy="914146"/>
          </a:xfrm>
          <a:prstGeom prst="rect">
            <a:avLst/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 w="12700" cap="flat" cmpd="sng" algn="ctr"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000000"/>
          </a:lnRef>
          <a:fillRef idx="1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spcFirstLastPara="0" vertOverflow="overflow" horzOverflow="overflow" vert="horz" wrap="square" lIns="93268" tIns="93268" rIns="93268" bIns="93268" numCol="1" spcCol="1268" rtlCol="0" fromWordArt="0" anchor="ctr" anchorCtr="0" forceAA="0" compatLnSpc="0">
            <a:noAutofit/>
          </a:bodyPr>
          <a:lstStyle/>
          <a:p>
            <a:pPr marL="0" lvl="0" indent="0" algn="ctr" defTabSz="2800349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Возбуждено 9 административных дел</a:t>
            </a:r>
            <a:endParaRPr sz="1400" b="1" dirty="0">
              <a:latin typeface="Times New Roman"/>
              <a:cs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2577180" y="4910665"/>
            <a:ext cx="1830915" cy="914146"/>
          </a:xfrm>
          <a:prstGeom prst="rect">
            <a:avLst/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 w="12700" cap="flat" cmpd="sng" algn="ctr"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000000"/>
          </a:lnRef>
          <a:fillRef idx="1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spcFirstLastPara="0" vertOverflow="overflow" horzOverflow="overflow" vert="horz" wrap="square" lIns="93268" tIns="93268" rIns="93268" bIns="93268" numCol="1" spcCol="1268" rtlCol="0" fromWordArt="0" anchor="ctr" anchorCtr="0" forceAA="0" compatLnSpc="0">
            <a:noAutofit/>
          </a:bodyPr>
          <a:lstStyle/>
          <a:p>
            <a:pPr marL="0" lvl="0" indent="0" algn="ctr" defTabSz="2800349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Выявлено 437 нарушений</a:t>
            </a:r>
            <a:endParaRPr sz="1400" b="1" dirty="0">
              <a:latin typeface="Times New Roman"/>
              <a:cs typeface="Times New Roman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4760580" y="4910665"/>
            <a:ext cx="1830915" cy="914146"/>
          </a:xfrm>
          <a:prstGeom prst="rect">
            <a:avLst/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 w="12700" cap="flat" cmpd="sng" algn="ctr"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000000"/>
          </a:lnRef>
          <a:fillRef idx="1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 spcFirstLastPara="0" vertOverflow="overflow" horzOverflow="overflow" vert="horz" wrap="square" lIns="93268" tIns="93268" rIns="93268" bIns="93268" numCol="1" spcCol="1268" rtlCol="0" fromWordArt="0" anchor="ctr" anchorCtr="0" forceAA="0" compatLnSpc="0">
            <a:noAutofit/>
          </a:bodyPr>
          <a:lstStyle/>
          <a:p>
            <a:pPr marL="0" lvl="0" indent="0" algn="ctr" defTabSz="2800349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Возбуждено 54 административных дела</a:t>
            </a:r>
            <a:endParaRPr sz="1400" b="1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719299123" name="Диаграмма 7192991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0693"/>
              </p:ext>
            </p:extLst>
          </p:nvPr>
        </p:nvGraphicFramePr>
        <p:xfrm>
          <a:off x="306396" y="121396"/>
          <a:ext cx="5471995" cy="51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5826051"/>
              </p:ext>
            </p:extLst>
          </p:nvPr>
        </p:nvGraphicFramePr>
        <p:xfrm>
          <a:off x="6249996" y="192516"/>
          <a:ext cx="5471995" cy="5185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профи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актических меропри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тий Управления</a:t>
            </a:r>
            <a:b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квартал 2024 года и 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квартал 2025 гг.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068524"/>
              </p:ext>
            </p:extLst>
          </p:nvPr>
        </p:nvGraphicFramePr>
        <p:xfrm>
          <a:off x="1209040" y="1656079"/>
          <a:ext cx="9784081" cy="3805891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{125E5076-3810-47DD-B79F-674D7AD40C01}</a:tableStyleId>
              </a:tblPr>
              <a:tblGrid>
                <a:gridCol w="550355"/>
                <a:gridCol w="4341686"/>
                <a:gridCol w="2446020"/>
                <a:gridCol w="2446020"/>
              </a:tblGrid>
              <a:tr h="97536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профилактического мероприятия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квартал 2024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квартал 2025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5654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Информирование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9758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Консультирование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17600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Обобщение правоприменительной практики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Предостережения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5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Классическая 2">
    <a:majorFont>
      <a:latin typeface="Arial"/>
      <a:ea typeface="Arial"/>
      <a:cs typeface="Arial"/>
    </a:majorFont>
    <a:minorFont>
      <a:latin typeface="Arial"/>
      <a:ea typeface="Arial"/>
      <a:cs typeface="Arial"/>
    </a:minorFont>
  </a:fontScheme>
  <a:fmtScheme name="Стандартная">
    <a:fillStyleLst>
      <a:solidFill>
        <a:schemeClr val="phClr"/>
      </a:solidFill>
      <a:gradFill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</a:effectStyleLst>
    <a:bgFillStyleLst>
      <a:solidFill>
        <a:schemeClr val="phClr"/>
      </a:solidFill>
      <a:gradFill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/>
      </a:gradFill>
      <a:gradFill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378</TotalTime>
  <Words>563</Words>
  <Application>Microsoft Office PowerPoint</Application>
  <DocSecurity>0</DocSecurity>
  <PresentationFormat>Произвольный</PresentationFormat>
  <Paragraphs>94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</vt:lpstr>
      <vt:lpstr> </vt:lpstr>
      <vt:lpstr>Осуществление надзора за объектами нефтегазодобычи на территории Республики Коми и Ненецкого автономного округа  осуществляют 3 отдела Управления:</vt:lpstr>
      <vt:lpstr>Число поднадзорных Печорскому Управлению Ростехнадзора организаций (юридических лиц), эксплуатирующих ОПО</vt:lpstr>
      <vt:lpstr>Презентация PowerPoint</vt:lpstr>
      <vt:lpstr>Число поднадзорных опасных производственных объектов (шт.), внесенных в Реестр, в том числе: </vt:lpstr>
      <vt:lpstr>По классам опасности количество опасных производственных объектов нефтегазодобычи составляет:</vt:lpstr>
      <vt:lpstr>Структура контрольных (надзорных) мероприятий за I квартал 2025 года.</vt:lpstr>
      <vt:lpstr>Презентация PowerPoint</vt:lpstr>
      <vt:lpstr>Результаты профилактических мероприятий Управления за I квартал 2024 года и I квартал 2025 гг.</vt:lpstr>
      <vt:lpstr>Аварийность</vt:lpstr>
      <vt:lpstr>Предлагаем поднадзорным организациям (недропользователям):</vt:lpstr>
      <vt:lpstr>Спасибо за внимание!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/>
  <dc:creator/>
  <cp:keywords/>
  <dc:description/>
  <cp:lastModifiedBy>User</cp:lastModifiedBy>
  <cp:revision>77</cp:revision>
  <dcterms:created xsi:type="dcterms:W3CDTF">2012-12-03T06:56:55Z</dcterms:created>
  <dcterms:modified xsi:type="dcterms:W3CDTF">2025-06-20T05:35:19Z</dcterms:modified>
  <cp:category/>
  <dc:identifier/>
  <cp:contentStatus/>
  <dc:language/>
  <cp:version/>
</cp:coreProperties>
</file>