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sldIdLst>
    <p:sldId id="256" r:id="rId3"/>
    <p:sldId id="257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</p:sldIdLst>
  <p:sldSz cx="9907588" cy="6858000"/>
  <p:notesSz cx="9872663" cy="6797675"/>
  <p:defaultTextStyle>
    <a:lvl1pPr marL="0" indent="0" algn="l" defTabSz="448945">
      <a:lnSpc>
        <a:spcPct val="100000"/>
      </a:lnSpc>
      <a:spcBef>
        <a:spcPts val="15"/>
      </a:spcBef>
      <a:spcAft>
        <a:spcPts val="15"/>
      </a:spcAft>
      <a:buNone/>
      <a:defRPr lang="en-GB" sz="1800" b="1" i="0">
        <a:solidFill>
          <a:srgbClr val="000000"/>
        </a:solidFill>
        <a:latin typeface="Times New Roman" panose="02020603050405020304"/>
        <a:ea typeface="Tahoma" panose="020B0604030504040204"/>
      </a:defRPr>
    </a:lvl1pPr>
    <a:lvl2pPr marL="742950" indent="457200" algn="l" defTabSz="448945">
      <a:lnSpc>
        <a:spcPct val="100000"/>
      </a:lnSpc>
      <a:spcBef>
        <a:spcPts val="15"/>
      </a:spcBef>
      <a:spcAft>
        <a:spcPts val="15"/>
      </a:spcAft>
      <a:buNone/>
      <a:defRPr lang="en-GB" sz="1800" b="1" i="0">
        <a:solidFill>
          <a:srgbClr val="000000"/>
        </a:solidFill>
        <a:latin typeface="Times New Roman" panose="02020603050405020304"/>
        <a:ea typeface="Tahoma" panose="020B0604030504040204"/>
      </a:defRPr>
    </a:lvl2pPr>
    <a:lvl3pPr marL="1143000" indent="914400" algn="l" defTabSz="448945">
      <a:lnSpc>
        <a:spcPct val="100000"/>
      </a:lnSpc>
      <a:spcBef>
        <a:spcPts val="15"/>
      </a:spcBef>
      <a:spcAft>
        <a:spcPts val="15"/>
      </a:spcAft>
      <a:buNone/>
      <a:defRPr lang="en-GB" sz="1800" b="1" i="0">
        <a:solidFill>
          <a:srgbClr val="000000"/>
        </a:solidFill>
        <a:latin typeface="Times New Roman" panose="02020603050405020304"/>
        <a:ea typeface="Tahoma" panose="020B0604030504040204"/>
      </a:defRPr>
    </a:lvl3pPr>
    <a:lvl4pPr marL="1600200" indent="1371600" algn="l" defTabSz="448945">
      <a:lnSpc>
        <a:spcPct val="100000"/>
      </a:lnSpc>
      <a:spcBef>
        <a:spcPts val="15"/>
      </a:spcBef>
      <a:spcAft>
        <a:spcPts val="15"/>
      </a:spcAft>
      <a:buNone/>
      <a:defRPr lang="en-GB" sz="1800" b="1" i="0">
        <a:solidFill>
          <a:srgbClr val="000000"/>
        </a:solidFill>
        <a:latin typeface="Times New Roman" panose="02020603050405020304"/>
        <a:ea typeface="Tahoma" panose="020B0604030504040204"/>
      </a:defRPr>
    </a:lvl4pPr>
    <a:lvl5pPr marL="2057400" indent="1828800" algn="l" defTabSz="448945">
      <a:lnSpc>
        <a:spcPct val="100000"/>
      </a:lnSpc>
      <a:spcBef>
        <a:spcPts val="15"/>
      </a:spcBef>
      <a:spcAft>
        <a:spcPts val="15"/>
      </a:spcAft>
      <a:buNone/>
      <a:defRPr lang="en-GB" sz="1800" b="1" i="0">
        <a:solidFill>
          <a:srgbClr val="000000"/>
        </a:solidFill>
        <a:latin typeface="Times New Roman" panose="02020603050405020304"/>
        <a:ea typeface="Tahoma" panose="020B0604030504040204"/>
      </a:defRPr>
    </a:lvl5pPr>
    <a:lvl6pPr>
      <a:defRPr lang="en-GB" sz="1800"/>
    </a:lvl6pPr>
    <a:lvl7pPr>
      <a:defRPr lang="en-GB" sz="1800"/>
    </a:lvl7pPr>
    <a:lvl8pPr>
      <a:defRPr lang="en-GB" sz="1800"/>
    </a:lvl8pPr>
    <a:lvl9pPr>
      <a:defRPr lang="en-GB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08" autoAdjust="0"/>
  </p:normalViewPr>
  <p:slideViewPr>
    <p:cSldViewPr>
      <p:cViewPr>
        <p:scale>
          <a:sx n="94" d="100"/>
          <a:sy n="94" d="100"/>
        </p:scale>
        <p:origin x="-1062" y="42"/>
      </p:cViewPr>
      <p:guideLst>
        <p:guide orient="horz" pos="2126"/>
        <p:guide pos="28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18826454472916"/>
          <c:y val="9.9114042601896893E-2"/>
          <c:w val="0.74198982943088965"/>
          <c:h val="0.5330583793203601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2025</c:v>
                </c:pt>
                <c:pt idx="1">
                  <c:v>2024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11581</c:v>
                </c:pt>
                <c:pt idx="1">
                  <c:v>11387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3609856"/>
        <c:axId val="103611392"/>
      </c:barChart>
      <c:catAx>
        <c:axId val="103609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03611392"/>
        <c:crosses val="autoZero"/>
        <c:auto val="1"/>
        <c:lblAlgn val="ctr"/>
        <c:lblOffset val="100"/>
        <c:noMultiLvlLbl val="0"/>
      </c:catAx>
      <c:valAx>
        <c:axId val="103611392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one"/>
        <c:crossAx val="103609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450" b="1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defRPr>
            </a:pPr>
            <a:r>
              <a:rPr lang="ru-RU" sz="14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rPr>
              <a:t>КНМ в области промышленной безопасности</a:t>
            </a:r>
          </a:p>
        </c:rich>
      </c:tx>
      <c:layout>
        <c:manualLayout>
          <c:xMode val="edge"/>
          <c:yMode val="edge"/>
          <c:x val="0.10525"/>
          <c:y val="5.8300000000000001E-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5485999999999998"/>
          <c:y val="0.15221999999999999"/>
          <c:w val="0.71040000000000003"/>
          <c:h val="0.65317999999999998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Sheet1!$C$10</c:f>
              <c:strCache>
                <c:ptCount val="1"/>
                <c:pt idx="0">
                  <c:v>за 2025</c:v>
                </c:pt>
              </c:strCache>
            </c:strRef>
          </c:tx>
          <c:spPr>
            <a:solidFill>
              <a:schemeClr val="accent2"/>
            </a:solidFill>
            <a:ln>
              <a:noFill/>
              <a:beve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099" tIns="19049" rIns="38099" bIns="19049" anchor="ctr" anchorCtr="1"/>
              <a:lstStyle/>
              <a:p>
                <a:pPr>
                  <a:defRPr lang="ru-RU" sz="1200" b="1" i="0" u="none" strike="noStrike" kern="1200" baseline="0">
                    <a:solidFill>
                      <a:schemeClr val="tx1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Sheet1!$A$11:$A$13</c:f>
              <c:strCache>
                <c:ptCount val="3"/>
                <c:pt idx="0">
                  <c:v>проведено проверок</c:v>
                </c:pt>
                <c:pt idx="1">
                  <c:v>в режиме ПГН</c:v>
                </c:pt>
                <c:pt idx="2">
                  <c:v>адм. наказаний</c:v>
                </c:pt>
              </c:strCache>
            </c:strRef>
          </c:cat>
          <c:val>
            <c:numRef>
              <c:f>Sheet1!$C$11:$C$13</c:f>
              <c:numCache>
                <c:formatCode>General</c:formatCode>
                <c:ptCount val="3"/>
                <c:pt idx="0">
                  <c:v>16</c:v>
                </c:pt>
                <c:pt idx="1">
                  <c:v>162</c:v>
                </c:pt>
                <c:pt idx="2">
                  <c:v>223</c:v>
                </c:pt>
              </c:numCache>
            </c:numRef>
          </c:val>
        </c:ser>
        <c:ser>
          <c:idx val="0"/>
          <c:order val="1"/>
          <c:tx>
            <c:strRef>
              <c:f>Sheet1!$B$10</c:f>
              <c:strCache>
                <c:ptCount val="1"/>
                <c:pt idx="0">
                  <c:v>за 2024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099" tIns="19049" rIns="38099" bIns="19049" anchor="ctr" anchorCtr="1"/>
              <a:lstStyle/>
              <a:p>
                <a:pPr>
                  <a:defRPr lang="ru-RU" sz="1200" b="1" i="0" u="none" strike="noStrike" kern="1200" baseline="0">
                    <a:solidFill>
                      <a:schemeClr val="tx1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Sheet1!$A$11:$A$13</c:f>
              <c:strCache>
                <c:ptCount val="3"/>
                <c:pt idx="0">
                  <c:v>проведено проверок</c:v>
                </c:pt>
                <c:pt idx="1">
                  <c:v>в режиме ПГН</c:v>
                </c:pt>
                <c:pt idx="2">
                  <c:v>адм. наказаний</c:v>
                </c:pt>
              </c:strCache>
            </c:strRef>
          </c:cat>
          <c:val>
            <c:numRef>
              <c:f>Sheet1!$B$11:$B$13</c:f>
              <c:numCache>
                <c:formatCode>General</c:formatCode>
                <c:ptCount val="3"/>
                <c:pt idx="0">
                  <c:v>20</c:v>
                </c:pt>
                <c:pt idx="1">
                  <c:v>132</c:v>
                </c:pt>
                <c:pt idx="2">
                  <c:v>211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3902208"/>
        <c:axId val="116593408"/>
      </c:barChart>
      <c:catAx>
        <c:axId val="103902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/>
                <a:ea typeface="Calibri" panose="020F0502020204030204"/>
                <a:cs typeface="Calibri" panose="020F0502020204030204"/>
              </a:defRPr>
            </a:pPr>
            <a:endParaRPr lang="ru-RU"/>
          </a:p>
        </c:txPr>
        <c:crossAx val="116593408"/>
        <c:crosses val="autoZero"/>
        <c:auto val="1"/>
        <c:lblAlgn val="ctr"/>
        <c:lblOffset val="100"/>
        <c:noMultiLvlLbl val="0"/>
      </c:catAx>
      <c:valAx>
        <c:axId val="1165934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390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200" b="1" i="0" u="none" strike="noStrike" kern="1200" baseline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200" b="0" i="0" u="none" strike="noStrike" kern="1200" baseline="0">
                <a:solidFill>
                  <a:schemeClr val="tx1"/>
                </a:solidFill>
                <a:latin typeface="Calibri" panose="020F0502020204030204"/>
                <a:ea typeface="Calibri" panose="020F0502020204030204"/>
                <a:cs typeface="Calibri" panose="020F0502020204030204"/>
              </a:defRPr>
            </a:pPr>
            <a:endParaRPr lang="ru-RU"/>
          </a:p>
        </c:txPr>
      </c:legendEntry>
      <c:layout>
        <c:manualLayout>
          <c:xMode val="edge"/>
          <c:yMode val="edge"/>
          <c:x val="7.7990000000000004E-2"/>
          <c:y val="0.89149999999999996"/>
          <c:w val="0.86912"/>
          <c:h val="7.9780000000000004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ru-RU" sz="1200" b="1" i="0" u="none" strike="noStrike" kern="1200" baseline="0">
              <a:solidFill>
                <a:schemeClr val="tx1"/>
              </a:solidFill>
              <a:latin typeface="Calibri" panose="020F0502020204030204"/>
              <a:ea typeface="Calibri" panose="020F0502020204030204"/>
              <a:cs typeface="Calibri" panose="020F0502020204030204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 sz="1200" b="1">
          <a:latin typeface="Calibri" panose="020F0502020204030204"/>
          <a:ea typeface="Calibri" panose="020F0502020204030204"/>
          <a:cs typeface="Calibri" panose="020F0502020204030204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Результаты </a:t>
            </a:r>
          </a:p>
        </c:rich>
      </c:tx>
      <c:layout>
        <c:manualLayout>
          <c:xMode val="edge"/>
          <c:yMode val="edge"/>
          <c:x val="0.45373000000000002"/>
          <c:y val="1.13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0911"/>
          <c:y val="0.14088999999999999"/>
          <c:w val="0.69088000000000005"/>
          <c:h val="0.76541000000000003"/>
        </c:manualLayout>
      </c:layout>
      <c:barChart>
        <c:barDir val="bar"/>
        <c:grouping val="clustered"/>
        <c:varyColors val="0"/>
        <c:ser>
          <c:idx val="1"/>
          <c:order val="0"/>
          <c:tx>
            <c:strRef>
              <c:f>Sheet1!$C$15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charset="0"/>
                    <a:ea typeface="Calibri" panose="020F0502020204030204" charset="0"/>
                    <a:cs typeface="Calibri" panose="020F0502020204030204" charset="0"/>
                    <a:sym typeface="Calibri" panose="020F050202020403020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Sheet1!$A$16:$A$18</c:f>
              <c:strCache>
                <c:ptCount val="3"/>
                <c:pt idx="0">
                  <c:v>выявлено нарушений</c:v>
                </c:pt>
                <c:pt idx="1">
                  <c:v>наложено штрафов</c:v>
                </c:pt>
                <c:pt idx="2">
                  <c:v>адм. приостановление д-ти</c:v>
                </c:pt>
              </c:strCache>
            </c:strRef>
          </c:cat>
          <c:val>
            <c:numRef>
              <c:f>Sheet1!$C$16:$C$18</c:f>
              <c:numCache>
                <c:formatCode>General</c:formatCode>
                <c:ptCount val="3"/>
                <c:pt idx="0">
                  <c:v>1577</c:v>
                </c:pt>
                <c:pt idx="1">
                  <c:v>205</c:v>
                </c:pt>
                <c:pt idx="2">
                  <c:v>11</c:v>
                </c:pt>
              </c:numCache>
            </c:numRef>
          </c:val>
        </c:ser>
        <c:ser>
          <c:idx val="0"/>
          <c:order val="1"/>
          <c:tx>
            <c:strRef>
              <c:f>Sheet1!$B$15</c:f>
              <c:strCache>
                <c:ptCount val="1"/>
                <c:pt idx="0">
                  <c:v>val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099" tIns="19049" rIns="38099" bIns="19049" anchor="ctr" anchorCtr="1"/>
              <a:lstStyle/>
              <a:p>
                <a:pPr>
                  <a:defRPr lang="ru-RU"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anose="020F0502020204030204" charset="0"/>
                    <a:ea typeface="Calibri" panose="020F0502020204030204" charset="0"/>
                    <a:cs typeface="Calibri" panose="020F0502020204030204" charset="0"/>
                    <a:sym typeface="Calibri" panose="020F050202020403020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Sheet1!$A$16:$A$18</c:f>
              <c:strCache>
                <c:ptCount val="3"/>
                <c:pt idx="0">
                  <c:v>выявлено нарушений</c:v>
                </c:pt>
                <c:pt idx="1">
                  <c:v>наложено штрафов</c:v>
                </c:pt>
                <c:pt idx="2">
                  <c:v>адм. приостановление д-ти</c:v>
                </c:pt>
              </c:strCache>
            </c:strRef>
          </c:cat>
          <c:val>
            <c:numRef>
              <c:f>Sheet1!$B$16:$B$18</c:f>
              <c:numCache>
                <c:formatCode>General</c:formatCode>
                <c:ptCount val="3"/>
                <c:pt idx="0">
                  <c:v>1811</c:v>
                </c:pt>
                <c:pt idx="1">
                  <c:v>200</c:v>
                </c:pt>
                <c:pt idx="2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16645248"/>
        <c:axId val="116651136"/>
      </c:barChart>
      <c:catAx>
        <c:axId val="116645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6651136"/>
        <c:crosses val="autoZero"/>
        <c:auto val="1"/>
        <c:lblAlgn val="ctr"/>
        <c:lblOffset val="100"/>
        <c:noMultiLvlLbl val="0"/>
      </c:catAx>
      <c:valAx>
        <c:axId val="1166511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116645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ru-RU" sz="1000">
          <a:solidFill>
            <a:schemeClr val="tx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Профилактика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rgbClr val="D60093"/>
              </a:solidFill>
            </c:spPr>
          </c:dPt>
          <c:dPt>
            <c:idx val="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3.3144735451200301E-2"/>
                  <c:y val="-0.1508863727800448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Консультирование: 102</a:t>
                    </a:r>
                    <a:endParaRPr lang="en-US" sz="1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969035054458751E-2"/>
                  <c:y val="3.7296396344617508E-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Информирование: 18</a:t>
                    </a:r>
                    <a:endParaRPr lang="en-US" sz="1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858068978251244E-2"/>
                  <c:y val="-0.319136097922815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/>
                      <a:t>Объявлено предостережений: 94</a:t>
                    </a:r>
                    <a:endParaRPr lang="en-US" sz="1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400" b="1" dirty="0" smtClean="0"/>
                      <a:t>Правоприменительная практика: 1</a:t>
                    </a:r>
                    <a:endParaRPr lang="en-US" sz="1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Консультирование</c:v>
                </c:pt>
                <c:pt idx="1">
                  <c:v>Информирование</c:v>
                </c:pt>
                <c:pt idx="2">
                  <c:v>Объявлено предостережений</c:v>
                </c:pt>
                <c:pt idx="3">
                  <c:v>Правоприменительная практика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102</c:v>
                </c:pt>
                <c:pt idx="1">
                  <c:v>18</c:v>
                </c:pt>
                <c:pt idx="2">
                  <c:v>94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Профилактические мероприятия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Профилактические мероприятия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</c:spPr>
          </c:dPt>
          <c:dPt>
            <c:idx val="1"/>
            <c:bubble3D val="0"/>
            <c:spPr>
              <a:solidFill>
                <a:srgbClr val="FFC000"/>
              </a:solidFill>
            </c:spPr>
          </c:dPt>
          <c:dPt>
            <c:idx val="2"/>
            <c:bubble3D val="0"/>
            <c:spPr>
              <a:solidFill>
                <a:srgbClr val="00CC99">
                  <a:lumMod val="60000"/>
                  <a:lumOff val="40000"/>
                </a:srgbClr>
              </a:solidFill>
            </c:spPr>
          </c:dPt>
          <c:dPt>
            <c:idx val="3"/>
            <c:bubble3D val="0"/>
            <c:spPr>
              <a:solidFill>
                <a:srgbClr val="D60093"/>
              </a:solidFill>
            </c:spPr>
          </c:dPt>
          <c:dLbls>
            <c:dLbl>
              <c:idx val="0"/>
              <c:layout>
                <c:manualLayout>
                  <c:x val="-6.6527568875498905E-2"/>
                  <c:y val="-9.2937367196195483E-2"/>
                </c:manualLayout>
              </c:layout>
              <c:tx>
                <c:rich>
                  <a:bodyPr/>
                  <a:lstStyle/>
                  <a:p>
                    <a:pPr>
                      <a:defRPr sz="1200"/>
                    </a:pPr>
                    <a:r>
                      <a:rPr lang="ru-RU" dirty="0"/>
                      <a:t>Консультирование; </a:t>
                    </a:r>
                    <a:r>
                      <a:rPr lang="ru-RU" dirty="0" smtClean="0"/>
                      <a:t>12</a:t>
                    </a:r>
                    <a:endParaRPr lang="ru-RU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7877657107925979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/>
                      <a:t>Информирование; </a:t>
                    </a:r>
                    <a:r>
                      <a:rPr lang="ru-RU" sz="1200" dirty="0" smtClean="0"/>
                      <a:t>1</a:t>
                    </a:r>
                    <a:endParaRPr lang="ru-RU" sz="1200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9378881987577643E-3"/>
                  <c:y val="2.222424204009046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3884759431121764E-2"/>
                  <c:y val="-0.11307243731247435"/>
                </c:manualLayout>
              </c:layout>
              <c:tx>
                <c:rich>
                  <a:bodyPr/>
                  <a:lstStyle/>
                  <a:p>
                    <a:pPr>
                      <a:defRPr b="0"/>
                    </a:pPr>
                    <a:r>
                      <a:rPr lang="ru-RU" sz="1200" b="0" dirty="0" smtClean="0"/>
                      <a:t>Объявлено предостережений: 14</a:t>
                    </a:r>
                    <a:endParaRPr lang="en-US" sz="1200" b="0" dirty="0"/>
                  </a:p>
                </c:rich>
              </c:tx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Консультирование</c:v>
                </c:pt>
                <c:pt idx="1">
                  <c:v>Информирование</c:v>
                </c:pt>
                <c:pt idx="2">
                  <c:v>Проф. Визиты</c:v>
                </c:pt>
                <c:pt idx="3">
                  <c:v>Объявлено предостережений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12</c:v>
                </c:pt>
                <c:pt idx="1">
                  <c:v>1</c:v>
                </c:pt>
                <c:pt idx="2">
                  <c:v>20</c:v>
                </c:pt>
                <c:pt idx="3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0.40633</cdr:x>
      <cdr:y>0.52689</cdr:y>
    </cdr:from>
    <cdr:to>
      <cdr:x>0.58521</cdr:x>
      <cdr:y>0.68311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77070" y="30839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1" name="Shape 5121"/>
          <p:cNvSpPr>
            <a:spLocks noGrp="1" noChangeShapeType="1"/>
          </p:cNvSpPr>
          <p:nvPr>
            <p:ph type="title" hasCustomPrompt="1"/>
          </p:nvPr>
        </p:nvSpPr>
        <p:spPr bwMode="auto">
          <a:xfrm>
            <a:off x="681037" y="365125"/>
            <a:ext cx="8542337" cy="1323974"/>
          </a:xfrm>
          <a:prstGeom prst="rect">
            <a:avLst/>
          </a:prstGeom>
          <a:noFill/>
        </p:spPr>
        <p:txBody>
          <a:bodyPr lIns="90000" tIns="46800" rIns="90000" bIns="46800" anchor="ctr" anchorCtr="0"/>
          <a:lstStyle/>
          <a:p>
            <a:pPr marL="0" lvl="0" indent="0">
              <a:spcBef>
                <a:spcPts val="15"/>
              </a:spcBef>
              <a:buNone/>
              <a:defRPr/>
            </a:pPr>
            <a:r>
              <a:t>Для правки текста заглавия щёлкните мышью</a:t>
            </a:r>
          </a:p>
        </p:txBody>
      </p:sp>
      <p:sp>
        <p:nvSpPr>
          <p:cNvPr id="5122" name="Shape 5122"/>
          <p:cNvSpPr>
            <a:spLocks noGrp="1" noChangeShapeType="1"/>
          </p:cNvSpPr>
          <p:nvPr>
            <p:ph idx="1" hasCustomPrompt="1"/>
          </p:nvPr>
        </p:nvSpPr>
        <p:spPr bwMode="auto">
          <a:xfrm>
            <a:off x="681037" y="1825625"/>
            <a:ext cx="8542337" cy="4349750"/>
          </a:xfrm>
          <a:prstGeom prst="rect">
            <a:avLst/>
          </a:prstGeom>
          <a:noFill/>
        </p:spPr>
        <p:txBody>
          <a:bodyPr lIns="90000" tIns="46800" rIns="90000" bIns="46800" anchor="t"/>
          <a:lstStyle>
            <a:lvl1pPr marL="342900" indent="0" algn="l" defTabSz="448945">
              <a:lnSpc>
                <a:spcPct val="90000"/>
              </a:lnSpc>
              <a:spcBef>
                <a:spcPts val="1015"/>
              </a:spcBef>
              <a:spcAft>
                <a:spcPts val="15"/>
              </a:spcAft>
              <a:buNone/>
              <a:defRPr sz="28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1pPr>
            <a:lvl2pPr marL="742950" indent="4572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4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2pPr>
            <a:lvl3pPr marL="1143000" indent="9144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3pPr>
            <a:lvl4pPr marL="1600200" indent="13716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4pPr>
            <a:lvl5pPr marL="2057400" indent="18288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5pPr>
          </a:lstStyle>
          <a:p>
            <a:pPr marL="342900" lvl="0" indent="-342900">
              <a:spcBef>
                <a:spcPts val="1015"/>
              </a:spcBef>
              <a:buNone/>
              <a:defRPr/>
            </a:pPr>
            <a:r>
              <a:t>Для правки структуры щёлкните мышью</a:t>
            </a:r>
          </a:p>
          <a:p>
            <a:pPr marL="742950" lvl="1" indent="-285750">
              <a:spcBef>
                <a:spcPts val="515"/>
              </a:spcBef>
              <a:buNone/>
              <a:defRPr/>
            </a:pPr>
            <a:r>
              <a:t>Второй уровень структуры</a:t>
            </a:r>
          </a:p>
          <a:p>
            <a:pPr marL="1143000" lvl="2" indent="-228600">
              <a:spcBef>
                <a:spcPts val="515"/>
              </a:spcBef>
              <a:buNone/>
              <a:defRPr/>
            </a:pPr>
            <a:r>
              <a:t>Третий уровень структуры</a:t>
            </a:r>
          </a:p>
          <a:p>
            <a:pPr marL="1600200" lvl="3" indent="-228600">
              <a:spcBef>
                <a:spcPts val="515"/>
              </a:spcBef>
              <a:buNone/>
              <a:defRPr/>
            </a:pPr>
            <a:r>
              <a:t>Четвёртый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Пятый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Шестой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Седьмой уровень структуры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3" name="Shape 5123"/>
          <p:cNvSpPr>
            <a:spLocks noGrp="1" noChangeShapeType="1"/>
          </p:cNvSpPr>
          <p:nvPr>
            <p:ph type="dt"/>
          </p:nvPr>
        </p:nvSpPr>
        <p:spPr bwMode="auto">
          <a:xfrm>
            <a:off x="681037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marL="0" lvl="0" indent="0" algn="l"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D7E01130-044F-4930-9A27-C729C70D8524}" type="datetime1">
              <a:rPr lang="ru-RU" sz="1200">
                <a:solidFill>
                  <a:srgbClr val="898989"/>
                </a:solidFill>
              </a:rPr>
              <a:t>20.06.2025</a:t>
            </a:fld>
            <a:endParaRPr 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and Object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1" name="Shape 5121"/>
          <p:cNvSpPr>
            <a:spLocks noGrp="1" noChangeShapeType="1"/>
          </p:cNvSpPr>
          <p:nvPr>
            <p:ph type="title" hasCustomPrompt="1"/>
          </p:nvPr>
        </p:nvSpPr>
        <p:spPr bwMode="auto">
          <a:xfrm>
            <a:off x="681037" y="365125"/>
            <a:ext cx="8542337" cy="1323974"/>
          </a:xfrm>
          <a:prstGeom prst="rect">
            <a:avLst/>
          </a:prstGeom>
          <a:noFill/>
        </p:spPr>
        <p:txBody>
          <a:bodyPr lIns="90000" tIns="46800" rIns="90000" bIns="46800" anchor="ctr" anchorCtr="0"/>
          <a:lstStyle/>
          <a:p>
            <a:pPr marL="0" lvl="0" indent="0">
              <a:spcBef>
                <a:spcPts val="15"/>
              </a:spcBef>
              <a:buNone/>
              <a:defRPr/>
            </a:pPr>
            <a:r>
              <a:t>Для правки текста заглавия щёлкните мышью</a:t>
            </a:r>
          </a:p>
        </p:txBody>
      </p:sp>
      <p:sp>
        <p:nvSpPr>
          <p:cNvPr id="5122" name="Shape 5122"/>
          <p:cNvSpPr>
            <a:spLocks noGrp="1" noChangeShapeType="1"/>
          </p:cNvSpPr>
          <p:nvPr>
            <p:ph idx="1" hasCustomPrompt="1"/>
          </p:nvPr>
        </p:nvSpPr>
        <p:spPr bwMode="auto">
          <a:xfrm>
            <a:off x="681037" y="1825625"/>
            <a:ext cx="8542337" cy="4349750"/>
          </a:xfrm>
          <a:prstGeom prst="rect">
            <a:avLst/>
          </a:prstGeom>
          <a:noFill/>
        </p:spPr>
        <p:txBody>
          <a:bodyPr lIns="90000" tIns="46800" rIns="90000" bIns="46800" anchor="t"/>
          <a:lstStyle>
            <a:lvl1pPr marL="342900" indent="0" algn="l" defTabSz="448945">
              <a:lnSpc>
                <a:spcPct val="90000"/>
              </a:lnSpc>
              <a:spcBef>
                <a:spcPts val="1015"/>
              </a:spcBef>
              <a:spcAft>
                <a:spcPts val="15"/>
              </a:spcAft>
              <a:buNone/>
              <a:defRPr sz="28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1pPr>
            <a:lvl2pPr marL="742950" indent="4572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4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2pPr>
            <a:lvl3pPr marL="1143000" indent="9144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3pPr>
            <a:lvl4pPr marL="1600200" indent="13716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4pPr>
            <a:lvl5pPr marL="2057400" indent="18288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5pPr>
          </a:lstStyle>
          <a:p>
            <a:pPr marL="342900" lvl="0" indent="-342900">
              <a:spcBef>
                <a:spcPts val="1015"/>
              </a:spcBef>
              <a:buNone/>
              <a:defRPr/>
            </a:pPr>
            <a:r>
              <a:t>Для правки структуры щёлкните мышью</a:t>
            </a:r>
          </a:p>
          <a:p>
            <a:pPr marL="742950" lvl="1" indent="-285750">
              <a:spcBef>
                <a:spcPts val="515"/>
              </a:spcBef>
              <a:buNone/>
              <a:defRPr/>
            </a:pPr>
            <a:r>
              <a:t>Второй уровень структуры</a:t>
            </a:r>
          </a:p>
          <a:p>
            <a:pPr marL="1143000" lvl="2" indent="-228600">
              <a:spcBef>
                <a:spcPts val="515"/>
              </a:spcBef>
              <a:buNone/>
              <a:defRPr/>
            </a:pPr>
            <a:r>
              <a:t>Третий уровень структуры</a:t>
            </a:r>
          </a:p>
          <a:p>
            <a:pPr marL="1600200" lvl="3" indent="-228600">
              <a:spcBef>
                <a:spcPts val="515"/>
              </a:spcBef>
              <a:buNone/>
              <a:defRPr/>
            </a:pPr>
            <a:r>
              <a:t>Четвёртый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Пятый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Шестой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864118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3" name="Shape 5123"/>
          <p:cNvSpPr>
            <a:spLocks noGrp="1" noChangeShapeType="1"/>
          </p:cNvSpPr>
          <p:nvPr>
            <p:ph type="dt"/>
          </p:nvPr>
        </p:nvSpPr>
        <p:spPr bwMode="auto">
          <a:xfrm>
            <a:off x="681037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>
              <a:defRPr/>
            </a:pPr>
            <a:fld id="{D7E01130-044F-4930-9A27-C729C70D8524}" type="datetime1">
              <a:rPr lang="ru-RU" sz="1200">
                <a:solidFill>
                  <a:srgbClr val="898989"/>
                </a:solidFill>
              </a:rPr>
              <a:pPr>
                <a:defRPr/>
              </a:pPr>
              <a:t>20.06.2025</a:t>
            </a:fld>
            <a:endParaRPr 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90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1" name="Shape 5121"/>
          <p:cNvSpPr>
            <a:spLocks noGrp="1" noChangeShapeType="1"/>
          </p:cNvSpPr>
          <p:nvPr>
            <p:ph type="title"/>
          </p:nvPr>
        </p:nvSpPr>
        <p:spPr bwMode="auto">
          <a:xfrm>
            <a:off x="681037" y="365125"/>
            <a:ext cx="8542337" cy="1323974"/>
          </a:xfrm>
          <a:prstGeom prst="rect">
            <a:avLst/>
          </a:prstGeom>
          <a:noFill/>
        </p:spPr>
        <p:txBody>
          <a:bodyPr lIns="90000" tIns="46800" rIns="90000" bIns="46800" anchor="ctr" anchorCtr="0"/>
          <a:lstStyle/>
          <a:p>
            <a:pPr marL="0" lvl="0" indent="0">
              <a:spcBef>
                <a:spcPts val="15"/>
              </a:spcBef>
              <a:buNone/>
              <a:defRPr/>
            </a:pPr>
            <a:r>
              <a:t>Для правки текста заглавия щёлкните мышью</a:t>
            </a:r>
          </a:p>
        </p:txBody>
      </p:sp>
      <p:sp>
        <p:nvSpPr>
          <p:cNvPr id="5122" name="Shape 5122"/>
          <p:cNvSpPr>
            <a:spLocks noGrp="1" noChangeShapeType="1"/>
          </p:cNvSpPr>
          <p:nvPr>
            <p:ph type="body" idx="1"/>
          </p:nvPr>
        </p:nvSpPr>
        <p:spPr bwMode="auto">
          <a:xfrm>
            <a:off x="681037" y="1825625"/>
            <a:ext cx="8542337" cy="4349750"/>
          </a:xfrm>
          <a:prstGeom prst="rect">
            <a:avLst/>
          </a:prstGeom>
          <a:noFill/>
        </p:spPr>
        <p:txBody>
          <a:bodyPr lIns="90000" tIns="46800" rIns="90000" bIns="46800" anchor="t"/>
          <a:lstStyle>
            <a:lvl1pPr marL="342900" indent="0" algn="l" defTabSz="448945">
              <a:lnSpc>
                <a:spcPct val="90000"/>
              </a:lnSpc>
              <a:spcBef>
                <a:spcPts val="1015"/>
              </a:spcBef>
              <a:spcAft>
                <a:spcPts val="15"/>
              </a:spcAft>
              <a:buNone/>
              <a:defRPr sz="28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1pPr>
            <a:lvl2pPr marL="742950" indent="4572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4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2pPr>
            <a:lvl3pPr marL="1143000" indent="9144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3pPr>
            <a:lvl4pPr marL="1600200" indent="13716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4pPr>
            <a:lvl5pPr marL="2057400" indent="18288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5pPr>
          </a:lstStyle>
          <a:p>
            <a:pPr marL="342900" lvl="0" indent="-342900">
              <a:spcBef>
                <a:spcPts val="1015"/>
              </a:spcBef>
              <a:buNone/>
              <a:defRPr/>
            </a:pPr>
            <a:r>
              <a:t>Для правки структуры щёлкните мышью</a:t>
            </a:r>
          </a:p>
          <a:p>
            <a:pPr marL="742950" lvl="1" indent="-285750">
              <a:spcBef>
                <a:spcPts val="515"/>
              </a:spcBef>
              <a:buNone/>
              <a:defRPr/>
            </a:pPr>
            <a:r>
              <a:t>Второй уровень структуры</a:t>
            </a:r>
          </a:p>
          <a:p>
            <a:pPr marL="1143000" lvl="2" indent="-228600">
              <a:spcBef>
                <a:spcPts val="515"/>
              </a:spcBef>
              <a:buNone/>
              <a:defRPr/>
            </a:pPr>
            <a:r>
              <a:t>Третий уровень структуры</a:t>
            </a:r>
          </a:p>
          <a:p>
            <a:pPr marL="1600200" lvl="3" indent="-228600">
              <a:spcBef>
                <a:spcPts val="515"/>
              </a:spcBef>
              <a:buNone/>
              <a:defRPr/>
            </a:pPr>
            <a:r>
              <a:t>Четвёртый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Пятый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Шестой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Седьмой уровень структуры</a:t>
            </a:r>
          </a:p>
        </p:txBody>
      </p:sp>
      <p:sp>
        <p:nvSpPr>
          <p:cNvPr id="5123" name="Shape 5123"/>
          <p:cNvSpPr>
            <a:spLocks noGrp="1" noChangeShapeType="1"/>
          </p:cNvSpPr>
          <p:nvPr>
            <p:ph type="dt" idx="10"/>
          </p:nvPr>
        </p:nvSpPr>
        <p:spPr bwMode="auto">
          <a:xfrm>
            <a:off x="681037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marL="0" lvl="0" indent="0" algn="l"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D7E01130-044F-4930-9A27-C729C70D8524}" type="datetime1">
              <a:rPr lang="ru-RU" sz="1200">
                <a:solidFill>
                  <a:srgbClr val="898989"/>
                </a:solidFill>
              </a:rPr>
              <a:t>20.06.2025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5124" name="Shape 5124"/>
          <p:cNvSpPr txBox="1">
            <a:spLocks noGrp="1" noChangeShapeType="1"/>
          </p:cNvSpPr>
          <p:nvPr/>
        </p:nvSpPr>
        <p:spPr bwMode="auto">
          <a:xfrm>
            <a:off x="3281362" y="6356350"/>
            <a:ext cx="3343275" cy="365125"/>
          </a:xfrm>
          <a:prstGeom prst="rect">
            <a:avLst/>
          </a:prstGeom>
          <a:noFill/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5" name="Shape 5125"/>
          <p:cNvSpPr>
            <a:spLocks noGrp="1" noChangeShapeType="1"/>
          </p:cNvSpPr>
          <p:nvPr>
            <p:ph type="sldNum" idx="20"/>
          </p:nvPr>
        </p:nvSpPr>
        <p:spPr bwMode="auto">
          <a:xfrm>
            <a:off x="6996112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marL="0" lvl="0" indent="0" algn="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D038279B-FC19-497E-A7D1-5ADD9CAF016F}" type="slidenum">
              <a:rPr lang="ru-RU" sz="1200">
                <a:solidFill>
                  <a:srgbClr val="898989"/>
                </a:solidFill>
                <a:latin typeface="Calibri" panose="020F0502020204030204"/>
              </a:rPr>
              <a:t>‹#›</a:t>
            </a:fld>
            <a:endParaRPr lang="ru-RU" sz="1200">
              <a:solidFill>
                <a:srgbClr val="898989"/>
              </a:solidFill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/>
  <p:txStyles>
    <p:titleStyle>
      <a:lvl1pPr marL="0" indent="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1pPr>
      <a:lvl2pPr marL="742950" indent="4572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2pPr>
      <a:lvl3pPr marL="1143000" indent="9144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3pPr>
      <a:lvl4pPr marL="1600200" indent="13716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4pPr>
      <a:lvl5pPr marL="2057400" indent="18288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titleStyle>
    <p:bodyStyle>
      <a:lvl1pPr marL="342900" indent="0" algn="l" defTabSz="448945">
        <a:lnSpc>
          <a:spcPct val="90000"/>
        </a:lnSpc>
        <a:spcBef>
          <a:spcPts val="1015"/>
        </a:spcBef>
        <a:spcAft>
          <a:spcPts val="15"/>
        </a:spcAft>
        <a:buNone/>
        <a:defRPr lang="en-GB" sz="2800" b="0" i="0">
          <a:solidFill>
            <a:srgbClr val="000000"/>
          </a:solidFill>
          <a:latin typeface="Calibri" panose="020F0502020204030204"/>
          <a:ea typeface="Tahoma" panose="020B0604030504040204"/>
        </a:defRPr>
      </a:lvl1pPr>
      <a:lvl2pPr marL="742950" indent="4572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400" b="0" i="0">
          <a:solidFill>
            <a:srgbClr val="000000"/>
          </a:solidFill>
          <a:latin typeface="Calibri" panose="020F0502020204030204"/>
          <a:ea typeface="Tahoma" panose="020B0604030504040204"/>
        </a:defRPr>
      </a:lvl2pPr>
      <a:lvl3pPr marL="1143000" indent="9144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3pPr>
      <a:lvl4pPr marL="1600200" indent="13716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4pPr>
      <a:lvl5pPr marL="2057400" indent="18288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bodyStyle>
    <p:otherStyle>
      <a:lvl1pPr marL="0" indent="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1pPr>
      <a:lvl2pPr marL="742950" indent="4572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2pPr>
      <a:lvl3pPr marL="1143000" indent="9144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3pPr>
      <a:lvl4pPr marL="1600200" indent="13716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4pPr>
      <a:lvl5pPr marL="2057400" indent="18288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21" name="Shape 5121"/>
          <p:cNvSpPr>
            <a:spLocks noGrp="1" noChangeShapeType="1"/>
          </p:cNvSpPr>
          <p:nvPr>
            <p:ph type="title"/>
          </p:nvPr>
        </p:nvSpPr>
        <p:spPr bwMode="auto">
          <a:xfrm>
            <a:off x="681037" y="365125"/>
            <a:ext cx="8542337" cy="1323974"/>
          </a:xfrm>
          <a:prstGeom prst="rect">
            <a:avLst/>
          </a:prstGeom>
          <a:noFill/>
        </p:spPr>
        <p:txBody>
          <a:bodyPr lIns="90000" tIns="46800" rIns="90000" bIns="46800" anchor="ctr" anchorCtr="0"/>
          <a:lstStyle/>
          <a:p>
            <a:pPr marL="0" lvl="0" indent="0">
              <a:spcBef>
                <a:spcPts val="15"/>
              </a:spcBef>
              <a:buNone/>
              <a:defRPr/>
            </a:pPr>
            <a:r>
              <a:t>Для правки текста заглавия щёлкните мышью</a:t>
            </a:r>
          </a:p>
        </p:txBody>
      </p:sp>
      <p:sp>
        <p:nvSpPr>
          <p:cNvPr id="5122" name="Shape 5122"/>
          <p:cNvSpPr>
            <a:spLocks noGrp="1" noChangeShapeType="1"/>
          </p:cNvSpPr>
          <p:nvPr>
            <p:ph type="body" idx="1"/>
          </p:nvPr>
        </p:nvSpPr>
        <p:spPr bwMode="auto">
          <a:xfrm>
            <a:off x="681037" y="1825625"/>
            <a:ext cx="8542337" cy="4349750"/>
          </a:xfrm>
          <a:prstGeom prst="rect">
            <a:avLst/>
          </a:prstGeom>
          <a:noFill/>
        </p:spPr>
        <p:txBody>
          <a:bodyPr lIns="90000" tIns="46800" rIns="90000" bIns="46800" anchor="t"/>
          <a:lstStyle>
            <a:lvl1pPr marL="342900" indent="0" algn="l" defTabSz="448945">
              <a:lnSpc>
                <a:spcPct val="90000"/>
              </a:lnSpc>
              <a:spcBef>
                <a:spcPts val="1015"/>
              </a:spcBef>
              <a:spcAft>
                <a:spcPts val="15"/>
              </a:spcAft>
              <a:buNone/>
              <a:defRPr sz="28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1pPr>
            <a:lvl2pPr marL="742950" indent="4572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4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2pPr>
            <a:lvl3pPr marL="1143000" indent="9144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3pPr>
            <a:lvl4pPr marL="1600200" indent="13716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4pPr>
            <a:lvl5pPr marL="2057400" indent="1828800" algn="l" defTabSz="448945">
              <a:lnSpc>
                <a:spcPct val="90000"/>
              </a:lnSpc>
              <a:spcBef>
                <a:spcPts val="515"/>
              </a:spcBef>
              <a:spcAft>
                <a:spcPts val="15"/>
              </a:spcAft>
              <a:buNone/>
              <a:defRPr sz="2000" b="0" i="0">
                <a:solidFill>
                  <a:srgbClr val="000000"/>
                </a:solidFill>
                <a:latin typeface="Calibri" panose="020F0502020204030204"/>
                <a:ea typeface="Tahoma" panose="020B0604030504040204"/>
              </a:defRPr>
            </a:lvl5pPr>
          </a:lstStyle>
          <a:p>
            <a:pPr marL="342900" lvl="0" indent="-342900">
              <a:spcBef>
                <a:spcPts val="1015"/>
              </a:spcBef>
              <a:buNone/>
              <a:defRPr/>
            </a:pPr>
            <a:r>
              <a:t>Для правки структуры щёлкните мышью</a:t>
            </a:r>
          </a:p>
          <a:p>
            <a:pPr marL="742950" lvl="1" indent="-285750">
              <a:spcBef>
                <a:spcPts val="515"/>
              </a:spcBef>
              <a:buNone/>
              <a:defRPr/>
            </a:pPr>
            <a:r>
              <a:t>Второй уровень структуры</a:t>
            </a:r>
          </a:p>
          <a:p>
            <a:pPr marL="1143000" lvl="2" indent="-228600">
              <a:spcBef>
                <a:spcPts val="515"/>
              </a:spcBef>
              <a:buNone/>
              <a:defRPr/>
            </a:pPr>
            <a:r>
              <a:t>Третий уровень структуры</a:t>
            </a:r>
          </a:p>
          <a:p>
            <a:pPr marL="1600200" lvl="3" indent="-228600">
              <a:spcBef>
                <a:spcPts val="515"/>
              </a:spcBef>
              <a:buNone/>
              <a:defRPr/>
            </a:pPr>
            <a:r>
              <a:t>Четвёртый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Пятый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Шестой уровень структуры</a:t>
            </a:r>
          </a:p>
          <a:p>
            <a:pPr marL="2057400" lvl="4" indent="-228600">
              <a:spcBef>
                <a:spcPts val="515"/>
              </a:spcBef>
              <a:buNone/>
              <a:defRPr/>
            </a:pPr>
            <a:r>
              <a:t>Седьмой уровень структуры</a:t>
            </a:r>
          </a:p>
        </p:txBody>
      </p:sp>
      <p:sp>
        <p:nvSpPr>
          <p:cNvPr id="5123" name="Shape 5123"/>
          <p:cNvSpPr>
            <a:spLocks noGrp="1" noChangeShapeType="1"/>
          </p:cNvSpPr>
          <p:nvPr>
            <p:ph type="dt" idx="10"/>
          </p:nvPr>
        </p:nvSpPr>
        <p:spPr bwMode="auto">
          <a:xfrm>
            <a:off x="681037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>
              <a:defRPr/>
            </a:pPr>
            <a:fld id="{D7E01130-044F-4930-9A27-C729C70D8524}" type="datetime1">
              <a:rPr lang="ru-RU" sz="1200">
                <a:solidFill>
                  <a:srgbClr val="898989"/>
                </a:solidFill>
              </a:rPr>
              <a:pPr>
                <a:defRPr/>
              </a:pPr>
              <a:t>20.06.2025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5124" name="Shape 5124"/>
          <p:cNvSpPr txBox="1">
            <a:spLocks noGrp="1" noChangeShapeType="1"/>
          </p:cNvSpPr>
          <p:nvPr/>
        </p:nvSpPr>
        <p:spPr bwMode="auto">
          <a:xfrm>
            <a:off x="3281362" y="6356350"/>
            <a:ext cx="3343275" cy="365125"/>
          </a:xfrm>
          <a:prstGeom prst="rect">
            <a:avLst/>
          </a:prstGeom>
          <a:noFill/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5125" name="Shape 5125"/>
          <p:cNvSpPr>
            <a:spLocks noGrp="1" noChangeShapeType="1"/>
          </p:cNvSpPr>
          <p:nvPr>
            <p:ph type="sldNum" idx="20"/>
          </p:nvPr>
        </p:nvSpPr>
        <p:spPr bwMode="auto">
          <a:xfrm>
            <a:off x="6996112" y="6356350"/>
            <a:ext cx="2227262" cy="363537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800" b="1" i="0">
                <a:solidFill>
                  <a:srgbClr val="000000"/>
                </a:solidFill>
                <a:latin typeface="Times New Roman" panose="02020603050405020304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fld id="{D038279B-FC19-497E-A7D1-5ADD9CAF016F}" type="slidenum">
              <a:rPr lang="ru-RU" sz="1200">
                <a:solidFill>
                  <a:srgbClr val="898989"/>
                </a:solidFill>
                <a:latin typeface="Calibri" panose="020F0502020204030204"/>
              </a:rPr>
              <a:pPr algn="r">
                <a:defRPr/>
              </a:pPr>
              <a:t>‹#›</a:t>
            </a:fld>
            <a:endParaRPr lang="ru-RU" sz="1200">
              <a:solidFill>
                <a:srgbClr val="898989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7220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/>
  <p:txStyles>
    <p:titleStyle>
      <a:lvl1pPr marL="0" indent="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1pPr>
      <a:lvl2pPr marL="742950" indent="4572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2pPr>
      <a:lvl3pPr marL="1143000" indent="9144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3pPr>
      <a:lvl4pPr marL="1600200" indent="13716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4pPr>
      <a:lvl5pPr marL="2057400" indent="1828800" algn="l" defTabSz="448945">
        <a:lnSpc>
          <a:spcPct val="90000"/>
        </a:lnSpc>
        <a:spcBef>
          <a:spcPts val="15"/>
        </a:spcBef>
        <a:spcAft>
          <a:spcPts val="15"/>
        </a:spcAft>
        <a:buNone/>
        <a:defRPr lang="en-GB" sz="4400" b="0" i="0">
          <a:solidFill>
            <a:srgbClr val="000000"/>
          </a:solidFill>
          <a:latin typeface="Calibri Light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titleStyle>
    <p:bodyStyle>
      <a:lvl1pPr marL="342900" indent="0" algn="l" defTabSz="448945">
        <a:lnSpc>
          <a:spcPct val="90000"/>
        </a:lnSpc>
        <a:spcBef>
          <a:spcPts val="1015"/>
        </a:spcBef>
        <a:spcAft>
          <a:spcPts val="15"/>
        </a:spcAft>
        <a:buNone/>
        <a:defRPr lang="en-GB" sz="2800" b="0" i="0">
          <a:solidFill>
            <a:srgbClr val="000000"/>
          </a:solidFill>
          <a:latin typeface="Calibri" panose="020F0502020204030204"/>
          <a:ea typeface="Tahoma" panose="020B0604030504040204"/>
        </a:defRPr>
      </a:lvl1pPr>
      <a:lvl2pPr marL="742950" indent="4572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400" b="0" i="0">
          <a:solidFill>
            <a:srgbClr val="000000"/>
          </a:solidFill>
          <a:latin typeface="Calibri" panose="020F0502020204030204"/>
          <a:ea typeface="Tahoma" panose="020B0604030504040204"/>
        </a:defRPr>
      </a:lvl2pPr>
      <a:lvl3pPr marL="1143000" indent="9144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3pPr>
      <a:lvl4pPr marL="1600200" indent="13716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4pPr>
      <a:lvl5pPr marL="2057400" indent="1828800" algn="l" defTabSz="448945">
        <a:lnSpc>
          <a:spcPct val="90000"/>
        </a:lnSpc>
        <a:spcBef>
          <a:spcPts val="515"/>
        </a:spcBef>
        <a:spcAft>
          <a:spcPts val="15"/>
        </a:spcAft>
        <a:buNone/>
        <a:defRPr lang="en-GB" sz="2000" b="0" i="0">
          <a:solidFill>
            <a:srgbClr val="000000"/>
          </a:solidFill>
          <a:latin typeface="Calibri" panose="020F0502020204030204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bodyStyle>
    <p:otherStyle>
      <a:lvl1pPr marL="0" indent="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1pPr>
      <a:lvl2pPr marL="742950" indent="4572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2pPr>
      <a:lvl3pPr marL="1143000" indent="9144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3pPr>
      <a:lvl4pPr marL="1600200" indent="13716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4pPr>
      <a:lvl5pPr marL="2057400" indent="1828800" algn="l" defTabSz="448945">
        <a:lnSpc>
          <a:spcPct val="100000"/>
        </a:lnSpc>
        <a:spcBef>
          <a:spcPts val="15"/>
        </a:spcBef>
        <a:spcAft>
          <a:spcPts val="15"/>
        </a:spcAft>
        <a:buNone/>
        <a:defRPr lang="en-GB" sz="1800" b="1" i="0">
          <a:solidFill>
            <a:srgbClr val="000000"/>
          </a:solidFill>
          <a:latin typeface="Times New Roman" panose="02020603050405020304"/>
          <a:ea typeface="Tahoma" panose="020B0604030504040204"/>
        </a:defRPr>
      </a:lvl5pPr>
      <a:lvl6pPr>
        <a:defRPr lang="en-GB" sz="1800"/>
      </a:lvl6pPr>
      <a:lvl7pPr>
        <a:defRPr lang="en-GB" sz="1800"/>
      </a:lvl7pPr>
      <a:lvl8pPr>
        <a:defRPr lang="en-GB" sz="1800"/>
      </a:lvl8pPr>
      <a:lvl9pPr>
        <a:defRPr lang="en-GB" sz="1800"/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priem@pech.gosnadzor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5" Type="http://schemas.openxmlformats.org/officeDocument/2006/relationships/image" Target="../media/image13.png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37" name="Shape 14337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4338" name="Shape 14338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lvl="0" algn="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/>
            </a:pPr>
            <a:r>
              <a:rPr lang="ru-RU" sz="4500" b="1" i="0" u="none">
                <a:solidFill>
                  <a:srgbClr val="FFC000"/>
                </a:solidFill>
                <a:latin typeface="Times New Roman" panose="02020603050405020304"/>
              </a:rPr>
              <a:t/>
            </a:r>
            <a:br>
              <a:rPr lang="ru-RU" sz="4500" b="1" i="0" u="none">
                <a:solidFill>
                  <a:srgbClr val="FFC000"/>
                </a:solidFill>
                <a:latin typeface="Times New Roman" panose="02020603050405020304"/>
              </a:rPr>
            </a:br>
            <a:endParaRPr lang="en-US" sz="4500"/>
          </a:p>
        </p:txBody>
      </p:sp>
      <p:pic>
        <p:nvPicPr>
          <p:cNvPr id="14339" name="Image 1433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85300" y="0"/>
            <a:ext cx="558800" cy="1819275"/>
          </a:xfrm>
          <a:prstGeom prst="rect">
            <a:avLst/>
          </a:prstGeom>
          <a:noFill/>
        </p:spPr>
      </p:pic>
      <p:pic>
        <p:nvPicPr>
          <p:cNvPr id="14340" name="Image 14340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14341" name="Shape 14341"/>
          <p:cNvSpPr>
            <a:spLocks noGrp="1" noChangeShapeType="1"/>
          </p:cNvSpPr>
          <p:nvPr/>
        </p:nvSpPr>
        <p:spPr bwMode="auto">
          <a:xfrm>
            <a:off x="500062" y="4127500"/>
            <a:ext cx="8918575" cy="1587"/>
          </a:xfrm>
          <a:prstGeom prst="line">
            <a:avLst/>
          </a:prstGeom>
          <a:noFill/>
          <a:ln w="6480">
            <a:solidFill>
              <a:srgbClr val="5B9BD5"/>
            </a:solidFill>
            <a:miter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4342" name="Shape 14342"/>
          <p:cNvSpPr>
            <a:spLocks noGrp="1" noChangeShapeType="1"/>
          </p:cNvSpPr>
          <p:nvPr/>
        </p:nvSpPr>
        <p:spPr bwMode="auto">
          <a:xfrm>
            <a:off x="544512" y="6169025"/>
            <a:ext cx="8921750" cy="1587"/>
          </a:xfrm>
          <a:prstGeom prst="line">
            <a:avLst/>
          </a:prstGeom>
          <a:noFill/>
          <a:ln w="6480">
            <a:solidFill>
              <a:srgbClr val="5B9BD5"/>
            </a:solidFill>
            <a:miter/>
          </a:ln>
        </p:spPr>
        <p:txBody>
          <a:bodyPr lIns="91440" tIns="45720" rIns="91440" bIns="45720"/>
          <a:lstStyle/>
          <a:p>
            <a:pPr>
              <a:defRPr/>
            </a:pPr>
            <a:endParaRPr sz="1400"/>
          </a:p>
        </p:txBody>
      </p:sp>
      <p:sp>
        <p:nvSpPr>
          <p:cNvPr id="14343" name="Shape 14343"/>
          <p:cNvSpPr txBox="1">
            <a:spLocks noGrp="1" noChangeShapeType="1"/>
          </p:cNvSpPr>
          <p:nvPr/>
        </p:nvSpPr>
        <p:spPr bwMode="auto">
          <a:xfrm>
            <a:off x="1281111" y="6183311"/>
            <a:ext cx="7351694" cy="644504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1" u="none" dirty="0">
                <a:solidFill>
                  <a:srgbClr val="2F5597"/>
                </a:solidFill>
                <a:latin typeface="Times New Roman" panose="02020603050405020304"/>
              </a:rPr>
              <a:t>г. Сыктывкар </a:t>
            </a:r>
          </a:p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800" b="0" i="1" u="none" dirty="0" smtClean="0">
                <a:solidFill>
                  <a:srgbClr val="2F5597"/>
                </a:solidFill>
                <a:latin typeface="Times New Roman" panose="02020603050405020304"/>
              </a:rPr>
              <a:t>20 июня 2025 </a:t>
            </a:r>
            <a:r>
              <a:rPr lang="ru-RU" sz="1800" b="0" i="1" u="none" dirty="0">
                <a:solidFill>
                  <a:srgbClr val="2F5597"/>
                </a:solidFill>
                <a:latin typeface="Times New Roman" panose="02020603050405020304"/>
              </a:rPr>
              <a:t>г.</a:t>
            </a:r>
          </a:p>
        </p:txBody>
      </p:sp>
      <p:sp>
        <p:nvSpPr>
          <p:cNvPr id="14344" name="Shape 14344"/>
          <p:cNvSpPr txBox="1">
            <a:spLocks noGrp="1" noChangeShapeType="1"/>
          </p:cNvSpPr>
          <p:nvPr/>
        </p:nvSpPr>
        <p:spPr bwMode="auto">
          <a:xfrm>
            <a:off x="55561" y="4284661"/>
            <a:ext cx="9810453" cy="1010264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0" u="none" dirty="0">
                <a:latin typeface="Calibri" panose="020F0502020204030204"/>
              </a:rPr>
              <a:t>О правоприменительной практике контрольной (надзорной) деятельности</a:t>
            </a:r>
          </a:p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000" b="1" i="0" u="none" dirty="0">
                <a:latin typeface="Calibri" panose="020F0502020204030204"/>
              </a:rPr>
              <a:t>в Печорском управлении Федеральной службы по экологическому, технологическому и атомному надзору </a:t>
            </a:r>
            <a:r>
              <a:rPr lang="ru-RU" sz="2000" b="1" i="0" u="none" dirty="0" smtClean="0">
                <a:latin typeface="Calibri" panose="020F0502020204030204"/>
              </a:rPr>
              <a:t>за 3 месяца 2025 года</a:t>
            </a:r>
            <a:endParaRPr lang="ru-RU" sz="2000" b="1" i="0" u="none" dirty="0">
              <a:latin typeface="Calibri" panose="020F0502020204030204"/>
            </a:endParaRPr>
          </a:p>
        </p:txBody>
      </p:sp>
      <p:sp>
        <p:nvSpPr>
          <p:cNvPr id="14345" name="Shape 14345"/>
          <p:cNvSpPr txBox="1">
            <a:spLocks noGrp="1" noChangeShapeType="1"/>
          </p:cNvSpPr>
          <p:nvPr/>
        </p:nvSpPr>
        <p:spPr bwMode="auto">
          <a:xfrm>
            <a:off x="5673874" y="5373686"/>
            <a:ext cx="3964475" cy="1171732"/>
          </a:xfrm>
          <a:prstGeom prst="rect">
            <a:avLst/>
          </a:prstGeom>
          <a:noFill/>
        </p:spPr>
        <p:txBody>
          <a:bodyPr wrap="square"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>
              <a:defRPr/>
            </a:pPr>
            <a:r>
              <a:rPr lang="ru-RU" sz="1400" b="1" i="0" u="none" dirty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Докладчик: </a:t>
            </a:r>
            <a:r>
              <a:rPr lang="ru-RU" sz="1400" b="1" i="0" u="none" dirty="0" smtClean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Заместитель </a:t>
            </a:r>
            <a:r>
              <a:rPr lang="ru-RU" sz="1400" dirty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начальника </a:t>
            </a:r>
            <a:r>
              <a:rPr lang="ru-RU" sz="1400" dirty="0" smtClean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отдела </a:t>
            </a:r>
            <a:r>
              <a:rPr lang="ru-RU" sz="1400" dirty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предоставления государственных услуг, планирования и </a:t>
            </a:r>
            <a:r>
              <a:rPr lang="ru-RU" sz="1400" dirty="0" err="1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отчетности</a:t>
            </a:r>
            <a:r>
              <a:rPr lang="ru-RU" sz="1400" dirty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, правового и информационного обеспечения </a:t>
            </a:r>
            <a:r>
              <a:rPr lang="ru-RU" sz="1400" b="1" i="0" u="none" dirty="0" smtClean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Печорского </a:t>
            </a:r>
            <a:r>
              <a:rPr lang="ru-RU" sz="1400" b="1" i="0" u="none" dirty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управления Ростехнадзора </a:t>
            </a:r>
            <a:r>
              <a:rPr lang="ru-RU" sz="1400" dirty="0" smtClean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У</a:t>
            </a:r>
            <a:r>
              <a:rPr lang="ru-RU" sz="1400" b="1" i="0" u="none" dirty="0" smtClean="0">
                <a:solidFill>
                  <a:srgbClr val="2F5597"/>
                </a:solidFill>
                <a:latin typeface="Calibri" panose="020F0502020204030204"/>
                <a:cs typeface="Calibri" panose="020F0502020204030204"/>
              </a:rPr>
              <a:t>.С. Алимова</a:t>
            </a:r>
            <a:endParaRPr lang="ru-RU" sz="1400" b="1" i="0" u="none" dirty="0">
              <a:solidFill>
                <a:srgbClr val="2F5597"/>
              </a:solidFill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4346" name="Shape 14346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i="0" u="none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pic>
        <p:nvPicPr>
          <p:cNvPr id="14347" name="Image 14347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641475" y="2238375"/>
            <a:ext cx="2343150" cy="1974850"/>
          </a:xfrm>
          <a:prstGeom prst="rect">
            <a:avLst/>
          </a:prstGeom>
          <a:noFill/>
        </p:spPr>
      </p:pic>
      <p:pic>
        <p:nvPicPr>
          <p:cNvPr id="14349" name="Image 14349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600700" y="2209800"/>
            <a:ext cx="2378075" cy="2036762"/>
          </a:xfrm>
          <a:prstGeom prst="rect">
            <a:avLst/>
          </a:prstGeom>
          <a:noFill/>
        </p:spPr>
      </p:pic>
      <p:pic>
        <p:nvPicPr>
          <p:cNvPr id="14350" name="Image 14350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584575" y="1144587"/>
            <a:ext cx="2430462" cy="1408112"/>
          </a:xfrm>
          <a:prstGeom prst="rect">
            <a:avLst/>
          </a:prstGeom>
          <a:noFill/>
        </p:spPr>
      </p:pic>
      <p:pic>
        <p:nvPicPr>
          <p:cNvPr id="14351" name="Image 14351"/>
          <p:cNvPicPr>
            <a:picLocks noGrp="1"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473950" y="1179512"/>
            <a:ext cx="2274887" cy="1336675"/>
          </a:xfrm>
          <a:prstGeom prst="rect">
            <a:avLst/>
          </a:prstGeom>
          <a:noFill/>
        </p:spPr>
      </p:pic>
      <p:pic>
        <p:nvPicPr>
          <p:cNvPr id="2" name="Изображение 1" descr="original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28905" y="1148080"/>
            <a:ext cx="2083435" cy="13868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793" name="Shape 33793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33794" name="Shape 33794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33795" name="Image 3379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70" y="1270"/>
            <a:ext cx="558800" cy="1819275"/>
          </a:xfrm>
          <a:prstGeom prst="rect">
            <a:avLst/>
          </a:prstGeom>
          <a:noFill/>
        </p:spPr>
      </p:pic>
      <p:pic>
        <p:nvPicPr>
          <p:cNvPr id="33796" name="Image 3379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33798" name="Shape 33798"/>
          <p:cNvSpPr txBox="1">
            <a:spLocks noGrp="1" noChangeShapeType="1"/>
          </p:cNvSpPr>
          <p:nvPr/>
        </p:nvSpPr>
        <p:spPr bwMode="auto">
          <a:xfrm>
            <a:off x="-12699" y="6411911"/>
            <a:ext cx="9907079" cy="397199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11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33799" name="Shape 33799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 dirty="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sp>
        <p:nvSpPr>
          <p:cNvPr id="33800" name="Shape 33800"/>
          <p:cNvSpPr txBox="1">
            <a:spLocks noGrp="1" noChangeShapeType="1"/>
          </p:cNvSpPr>
          <p:nvPr/>
        </p:nvSpPr>
        <p:spPr bwMode="auto">
          <a:xfrm>
            <a:off x="1639887" y="2708275"/>
            <a:ext cx="6697662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latin typeface="Calibri" panose="020F0502020204030204"/>
              </a:rPr>
              <a:t>Спасибо за внимание!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41626" y="5950246"/>
            <a:ext cx="3685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002060"/>
                </a:solidFill>
                <a:hlinkClick r:id="rId4"/>
              </a:rPr>
              <a:t>priem@pech.gosnadzor.ru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2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61" name="Shape 15361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5362" name="Shape 15362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lvl="0" algn="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/>
            </a:pPr>
            <a:r>
              <a:rPr lang="ru-RU" sz="4500" b="1" i="0" u="none">
                <a:solidFill>
                  <a:srgbClr val="FFC000"/>
                </a:solidFill>
                <a:latin typeface="Times New Roman" panose="02020603050405020304"/>
              </a:rPr>
              <a:t/>
            </a:r>
            <a:br>
              <a:rPr lang="ru-RU" sz="4500" b="1" i="0" u="none">
                <a:solidFill>
                  <a:srgbClr val="FFC000"/>
                </a:solidFill>
                <a:latin typeface="Times New Roman" panose="02020603050405020304"/>
              </a:rPr>
            </a:br>
            <a:endParaRPr lang="en-US" sz="4500"/>
          </a:p>
        </p:txBody>
      </p:sp>
      <p:pic>
        <p:nvPicPr>
          <p:cNvPr id="15363" name="Image 1536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0850" y="0"/>
            <a:ext cx="558800" cy="1819275"/>
          </a:xfrm>
          <a:prstGeom prst="rect">
            <a:avLst/>
          </a:prstGeom>
          <a:noFill/>
        </p:spPr>
      </p:pic>
      <p:pic>
        <p:nvPicPr>
          <p:cNvPr id="15364" name="Image 1536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15365" name="Shape 15365"/>
          <p:cNvSpPr txBox="1">
            <a:spLocks noGrp="1" noChangeShapeType="1"/>
          </p:cNvSpPr>
          <p:nvPr/>
        </p:nvSpPr>
        <p:spPr bwMode="auto">
          <a:xfrm>
            <a:off x="-12699" y="6411911"/>
            <a:ext cx="9906719" cy="398780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1900" b="1" i="1" u="none">
                <a:solidFill>
                  <a:srgbClr val="FFFFFF"/>
                </a:solidFill>
                <a:latin typeface="Times New Roman" panose="02020603050405020304"/>
              </a:rPr>
              <a:t>Слайд 2 </a:t>
            </a:r>
          </a:p>
        </p:txBody>
      </p:sp>
      <p:sp>
        <p:nvSpPr>
          <p:cNvPr id="15366" name="Shape 15366"/>
          <p:cNvSpPr>
            <a:spLocks noGrp="1" noChangeShapeType="1"/>
          </p:cNvSpPr>
          <p:nvPr/>
        </p:nvSpPr>
        <p:spPr bwMode="auto">
          <a:xfrm>
            <a:off x="276225" y="1268412"/>
            <a:ext cx="9350375" cy="642936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b="1" i="0" u="none">
                <a:latin typeface="Calibri" panose="020F0502020204030204"/>
              </a:rPr>
              <a:t>Основные нормативные правовые акты, регламентирующие контрольную (надзорную)  деятельность  Ростехнадзора </a:t>
            </a:r>
          </a:p>
        </p:txBody>
      </p:sp>
      <p:sp>
        <p:nvSpPr>
          <p:cNvPr id="15367" name="Shape 15367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lvl="0" algn="ctr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800" b="1" i="0" u="none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pic>
        <p:nvPicPr>
          <p:cNvPr id="2017255717" name="Изображение 20172557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274775" y="1911347"/>
            <a:ext cx="3622911" cy="4500563"/>
          </a:xfrm>
          <a:prstGeom prst="rect">
            <a:avLst/>
          </a:prstGeom>
        </p:spPr>
      </p:pic>
      <p:pic>
        <p:nvPicPr>
          <p:cNvPr id="3" name="Изображение 2" descr="Снимок экрана в 2023-06-19 16-36-35"/>
          <p:cNvPicPr>
            <a:picLocks noChangeAspect="1"/>
          </p:cNvPicPr>
          <p:nvPr/>
        </p:nvPicPr>
        <p:blipFill>
          <a:blip r:embed="rId5"/>
          <a:srcRect b="18867"/>
          <a:stretch>
            <a:fillRect/>
          </a:stretch>
        </p:blipFill>
        <p:spPr bwMode="auto">
          <a:xfrm>
            <a:off x="276224" y="1911349"/>
            <a:ext cx="3241993" cy="4371975"/>
          </a:xfrm>
          <a:prstGeom prst="rect">
            <a:avLst/>
          </a:prstGeom>
        </p:spPr>
      </p:pic>
      <p:pic>
        <p:nvPicPr>
          <p:cNvPr id="2" name="Изображение 1" descr="Снимок экрана в 2023-06-19 16-33-51"/>
          <p:cNvPicPr>
            <a:picLocks noChangeAspect="1"/>
          </p:cNvPicPr>
          <p:nvPr/>
        </p:nvPicPr>
        <p:blipFill>
          <a:blip r:embed="rId6"/>
          <a:srcRect b="13706"/>
          <a:stretch>
            <a:fillRect/>
          </a:stretch>
        </p:blipFill>
        <p:spPr bwMode="auto">
          <a:xfrm>
            <a:off x="6503255" y="1911349"/>
            <a:ext cx="3263677" cy="43338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85" name="Shape 16385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6386" name="Shape 16386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16387" name="Image 1638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70" y="0"/>
            <a:ext cx="558800" cy="1819275"/>
          </a:xfrm>
          <a:prstGeom prst="rect">
            <a:avLst/>
          </a:prstGeom>
          <a:noFill/>
        </p:spPr>
      </p:pic>
      <p:pic>
        <p:nvPicPr>
          <p:cNvPr id="16388" name="Image 1638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16390" name="Shape 16390"/>
          <p:cNvSpPr txBox="1">
            <a:spLocks noGrp="1" noChangeShapeType="1"/>
          </p:cNvSpPr>
          <p:nvPr/>
        </p:nvSpPr>
        <p:spPr bwMode="auto">
          <a:xfrm>
            <a:off x="-12700" y="6411912"/>
            <a:ext cx="9906000" cy="396875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3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16391" name="Shape 16391"/>
          <p:cNvSpPr>
            <a:spLocks noGrp="1" noChangeShapeType="1"/>
          </p:cNvSpPr>
          <p:nvPr/>
        </p:nvSpPr>
        <p:spPr bwMode="auto">
          <a:xfrm>
            <a:off x="276225" y="1268412"/>
            <a:ext cx="9350375" cy="369570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>
                <a:latin typeface="Calibri" panose="020F0502020204030204"/>
              </a:rPr>
              <a:t>Контрольно-надзорные функции в условиях ограничений</a:t>
            </a:r>
          </a:p>
        </p:txBody>
      </p:sp>
      <p:sp>
        <p:nvSpPr>
          <p:cNvPr id="16392" name="Shape 16392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4"/>
          <a:srcRect l="8084" t="3517" r="6733" b="6277"/>
          <a:stretch>
            <a:fillRect/>
          </a:stretch>
        </p:blipFill>
        <p:spPr bwMode="auto">
          <a:xfrm>
            <a:off x="-12699" y="1116999"/>
            <a:ext cx="1538866" cy="1576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овое поле 2"/>
          <p:cNvSpPr txBox="1"/>
          <p:nvPr/>
        </p:nvSpPr>
        <p:spPr bwMode="auto">
          <a:xfrm>
            <a:off x="4227830" y="1781175"/>
            <a:ext cx="532320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400">
                <a:latin typeface="Calibri" panose="020F0502020204030204"/>
                <a:cs typeface="+mn-lt"/>
              </a:rPr>
              <a:t>Главный принцип новой системы госконтроля (надзора) – приоритет профилактических мероприятий, направленный на снижение риска причинения вреда (ущерба).</a:t>
            </a:r>
          </a:p>
        </p:txBody>
      </p:sp>
      <p:graphicFrame>
        <p:nvGraphicFramePr>
          <p:cNvPr id="4" name="Таблица 3"/>
          <p:cNvGraphicFramePr/>
          <p:nvPr>
            <p:extLst>
              <p:ext uri="{D42A27DB-BD31-4B8C-83A1-F6EECF244321}">
                <p14:modId xmlns:p14="http://schemas.microsoft.com/office/powerpoint/2010/main" val="1001184800"/>
              </p:ext>
            </p:extLst>
          </p:nvPr>
        </p:nvGraphicFramePr>
        <p:xfrm>
          <a:off x="4267835" y="2524229"/>
          <a:ext cx="5288914" cy="256095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2093595"/>
                <a:gridCol w="1584324"/>
                <a:gridCol w="1610995"/>
              </a:tblGrid>
              <a:tr h="279525"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endParaRPr lang="ru-RU" dirty="0">
                        <a:latin typeface="+mn-lt"/>
                        <a:cs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0543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Проверки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119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147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0543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В режиме ПГН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Arial" panose="020B0604020202020204"/>
                          <a:cs typeface="Calibri" panose="020F0502020204030204"/>
                        </a:rPr>
                        <a:t>132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Arial" panose="020B060402020202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Arial" panose="020B0604020202020204"/>
                          <a:cs typeface="Calibri" panose="020F0502020204030204"/>
                        </a:rPr>
                        <a:t>162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Arial" panose="020B060402020202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06070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Нарушения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2400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2323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0543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Адм. наказания, из них: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276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279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0543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Приостановление д-ти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8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11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6258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Предупреждение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7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14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249659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Адм. штраф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261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latin typeface="Calibri" panose="020F0502020204030204"/>
                          <a:ea typeface="+mn-ea"/>
                          <a:cs typeface="Calibri" panose="020F0502020204030204"/>
                        </a:rPr>
                        <a:t>254</a:t>
                      </a:r>
                      <a:endParaRPr lang="ru-RU" sz="1400" b="1" i="0" dirty="0">
                        <a:solidFill>
                          <a:schemeClr val="dk1"/>
                        </a:solidFill>
                        <a:latin typeface="Calibri" panose="020F0502020204030204"/>
                        <a:ea typeface="+mn-ea"/>
                        <a:cs typeface="Calibri" panose="020F050202020403020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Текстовое поле 4"/>
          <p:cNvSpPr txBox="1"/>
          <p:nvPr/>
        </p:nvSpPr>
        <p:spPr bwMode="auto">
          <a:xfrm>
            <a:off x="57150" y="5302885"/>
            <a:ext cx="4170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200" dirty="0">
                <a:latin typeface="Calibri" panose="020F0502020204030204"/>
                <a:cs typeface="+mn-lt"/>
              </a:rPr>
              <a:t>Основной целью проверок, отнесенных к компетенции Ростехнадзора, является обеспечение всесторонней безопасности при эксплуатации поднадзорных объектов и, как следствие, защита жизни и здоровья работников таких объектов.</a:t>
            </a:r>
          </a:p>
        </p:txBody>
      </p:sp>
      <p:grpSp>
        <p:nvGrpSpPr>
          <p:cNvPr id="547141994" name="Группа 63447878"/>
          <p:cNvGrpSpPr/>
          <p:nvPr/>
        </p:nvGrpSpPr>
        <p:grpSpPr bwMode="auto">
          <a:xfrm>
            <a:off x="239150" y="1403727"/>
            <a:ext cx="3744248" cy="3927728"/>
            <a:chOff x="0" y="0"/>
            <a:chExt cx="3744248" cy="3927728"/>
          </a:xfrm>
        </p:grpSpPr>
        <p:sp>
          <p:nvSpPr>
            <p:cNvPr id="828049571" name="Freeform 69"/>
            <p:cNvSpPr/>
            <p:nvPr/>
          </p:nvSpPr>
          <p:spPr bwMode="auto">
            <a:xfrm>
              <a:off x="0" y="1399934"/>
              <a:ext cx="3708590" cy="2527793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 extrusionOk="0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solidFill>
              <a:srgbClr val="C00000"/>
            </a:solidFill>
            <a:ln w="19050" cap="rnd">
              <a:solidFill>
                <a:schemeClr val="bg2"/>
              </a:solidFill>
            </a:ln>
          </p:spPr>
          <p:txBody>
            <a:bodyPr vert="horz" wrap="square" lIns="91414" tIns="45706" rIns="91414" bIns="45706" numCol="1" anchor="t" anchorCtr="0" compatLnSpc="1"/>
            <a:lstStyle/>
            <a:p>
              <a:pPr>
                <a:defRPr/>
              </a:pPr>
              <a:endParaRPr>
                <a:solidFill>
                  <a:srgbClr val="C00000"/>
                </a:solidFill>
                <a:latin typeface="Lato Light"/>
              </a:endParaRPr>
            </a:p>
          </p:txBody>
        </p:sp>
        <p:sp>
          <p:nvSpPr>
            <p:cNvPr id="1792589529" name="Freeform 90"/>
            <p:cNvSpPr>
              <a:spLocks noEditPoints="1"/>
            </p:cNvSpPr>
            <p:nvPr/>
          </p:nvSpPr>
          <p:spPr bwMode="auto">
            <a:xfrm>
              <a:off x="801189" y="0"/>
              <a:ext cx="2943057" cy="2126243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 extrusionOk="0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solidFill>
              <a:schemeClr val="accent2"/>
            </a:solidFill>
            <a:ln w="19050" cap="rnd">
              <a:solidFill>
                <a:schemeClr val="bg2"/>
              </a:solidFill>
            </a:ln>
          </p:spPr>
          <p:txBody>
            <a:bodyPr vert="horz" wrap="square" lIns="91414" tIns="45706" rIns="91414" bIns="45706" numCol="1" anchor="t" anchorCtr="0" compatLnSpc="1"/>
            <a:lstStyle/>
            <a:p>
              <a:pPr>
                <a:defRPr/>
              </a:pPr>
              <a:endParaRPr>
                <a:solidFill>
                  <a:srgbClr val="C00000"/>
                </a:solidFill>
                <a:latin typeface="Lato Light"/>
              </a:endParaRPr>
            </a:p>
          </p:txBody>
        </p:sp>
      </p:grpSp>
      <p:sp>
        <p:nvSpPr>
          <p:cNvPr id="2122187306" name="Текстовое поле 2122187305"/>
          <p:cNvSpPr txBox="1"/>
          <p:nvPr/>
        </p:nvSpPr>
        <p:spPr bwMode="auto">
          <a:xfrm>
            <a:off x="2274238" y="1702752"/>
            <a:ext cx="1579899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>
                <a:solidFill>
                  <a:srgbClr val="3333CC"/>
                </a:solidFill>
                <a:latin typeface="Calibri" panose="020F0502020204030204"/>
                <a:cs typeface="Calibri" panose="020F0502020204030204"/>
              </a:rPr>
              <a:t>Ненецкий АО</a:t>
            </a:r>
          </a:p>
        </p:txBody>
      </p:sp>
      <p:sp>
        <p:nvSpPr>
          <p:cNvPr id="950694269" name="Текстовое поле 950694268"/>
          <p:cNvSpPr txBox="1"/>
          <p:nvPr/>
        </p:nvSpPr>
        <p:spPr bwMode="auto">
          <a:xfrm>
            <a:off x="2274238" y="4976949"/>
            <a:ext cx="1580258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140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Республика Коми</a:t>
            </a:r>
            <a:endParaRPr sz="1400"/>
          </a:p>
        </p:txBody>
      </p:sp>
      <p:sp>
        <p:nvSpPr>
          <p:cNvPr id="20" name="Текстовое поле 4"/>
          <p:cNvSpPr txBox="1"/>
          <p:nvPr/>
        </p:nvSpPr>
        <p:spPr bwMode="auto">
          <a:xfrm>
            <a:off x="4879974" y="5270100"/>
            <a:ext cx="4885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400" b="0" dirty="0" smtClean="0">
                <a:latin typeface="Calibri" panose="020F0502020204030204"/>
                <a:cs typeface="+mn-lt"/>
              </a:rPr>
              <a:t>Сумма наложенных административных штрафов (тыс. руб.)</a:t>
            </a:r>
            <a:endParaRPr lang="ru-RU" sz="1400" b="0" dirty="0">
              <a:latin typeface="Calibri" panose="020F0502020204030204"/>
              <a:cs typeface="+mn-lt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686668928"/>
              </p:ext>
            </p:extLst>
          </p:nvPr>
        </p:nvGraphicFramePr>
        <p:xfrm>
          <a:off x="4982146" y="5533887"/>
          <a:ext cx="4366324" cy="12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8681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409" name="Shape 17409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7410" name="Shape 17410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17411" name="Image 1741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70" y="1270"/>
            <a:ext cx="558800" cy="1819275"/>
          </a:xfrm>
          <a:prstGeom prst="rect">
            <a:avLst/>
          </a:prstGeom>
          <a:noFill/>
        </p:spPr>
      </p:pic>
      <p:pic>
        <p:nvPicPr>
          <p:cNvPr id="17412" name="Image 1741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17414" name="Shape 17414"/>
          <p:cNvSpPr txBox="1">
            <a:spLocks noGrp="1" noChangeShapeType="1"/>
          </p:cNvSpPr>
          <p:nvPr/>
        </p:nvSpPr>
        <p:spPr bwMode="auto">
          <a:xfrm>
            <a:off x="-12700" y="6411912"/>
            <a:ext cx="9906000" cy="396875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4</a:t>
            </a:r>
            <a:r>
              <a:rPr lang="ru-RU" sz="1900" i="1" dirty="0" smtClean="0">
                <a:solidFill>
                  <a:srgbClr val="FFFFFF"/>
                </a:solidFill>
              </a:rPr>
              <a:t>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17415" name="Shape 17415"/>
          <p:cNvSpPr>
            <a:spLocks noGrp="1" noChangeShapeType="1"/>
          </p:cNvSpPr>
          <p:nvPr/>
        </p:nvSpPr>
        <p:spPr bwMode="auto">
          <a:xfrm>
            <a:off x="238125" y="1268412"/>
            <a:ext cx="9350375" cy="711835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>
                <a:latin typeface="Calibri" panose="020F0502020204030204"/>
              </a:rPr>
              <a:t>Федеральный государственный надзор в области промышленной безопасности</a:t>
            </a:r>
          </a:p>
          <a:p>
            <a:pPr algn="ctr">
              <a:defRPr/>
            </a:pPr>
            <a:endParaRPr lang="ru-RU" sz="2000">
              <a:latin typeface="Calibri" panose="020F0502020204030204"/>
            </a:endParaRPr>
          </a:p>
        </p:txBody>
      </p:sp>
      <p:sp>
        <p:nvSpPr>
          <p:cNvPr id="17416" name="Shape 17416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graphicFrame>
        <p:nvGraphicFramePr>
          <p:cNvPr id="1547628576" name="Диаграмма 1547628575"/>
          <p:cNvGraphicFramePr/>
          <p:nvPr>
            <p:extLst>
              <p:ext uri="{D42A27DB-BD31-4B8C-83A1-F6EECF244321}">
                <p14:modId xmlns:p14="http://schemas.microsoft.com/office/powerpoint/2010/main" val="1171865623"/>
              </p:ext>
            </p:extLst>
          </p:nvPr>
        </p:nvGraphicFramePr>
        <p:xfrm>
          <a:off x="84562" y="1742439"/>
          <a:ext cx="4795411" cy="3478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537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8245475" y="5224145"/>
            <a:ext cx="1542415" cy="1187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Текстовое поле 4"/>
          <p:cNvSpPr txBox="1"/>
          <p:nvPr/>
        </p:nvSpPr>
        <p:spPr bwMode="auto">
          <a:xfrm>
            <a:off x="84562" y="5304749"/>
            <a:ext cx="82661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В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отчётном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периоде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, в сравнении с аналогичным периодом 2024 года</a:t>
            </a:r>
            <a:r>
              <a:rPr lang="ru-RU"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, 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аварий не </a:t>
            </a:r>
            <a:r>
              <a:rPr sz="1400" dirty="0" err="1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зарегистрировано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, </a:t>
            </a:r>
            <a:r>
              <a:rPr sz="1400" dirty="0" err="1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число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травмированных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со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смертельным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исходом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– </a:t>
            </a:r>
            <a:r>
              <a:rPr lang="ru-RU"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1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(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202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4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– 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2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),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общее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число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пострадавших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в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несчастных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случаях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на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производстве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– </a:t>
            </a:r>
            <a:r>
              <a:rPr lang="ru-RU"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2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(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202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4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– 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3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)</a:t>
            </a:r>
            <a:endParaRPr lang="ru-RU" sz="1400" dirty="0">
              <a:latin typeface="Calibri" panose="020F0502020204030204"/>
              <a:cs typeface="Calibri" panose="020F0502020204030204"/>
            </a:endParaRPr>
          </a:p>
          <a:p>
            <a:pPr algn="just">
              <a:defRPr/>
            </a:pPr>
            <a:endParaRPr lang="ru-RU" sz="1400" dirty="0">
              <a:latin typeface="Calibri" panose="020F0502020204030204"/>
              <a:cs typeface="Calibri" panose="020F0502020204030204"/>
            </a:endParaRPr>
          </a:p>
          <a:p>
            <a:pPr algn="just">
              <a:defRPr/>
            </a:pP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Зарегистрировано 27 инцидентов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на опасных производственных объектах (за 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2024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–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40).</a:t>
            </a:r>
            <a:endParaRPr lang="ru-RU" sz="1400" dirty="0">
              <a:latin typeface="Calibri" panose="020F0502020204030204"/>
              <a:cs typeface="Calibri" panose="020F0502020204030204"/>
            </a:endParaRPr>
          </a:p>
        </p:txBody>
      </p:sp>
      <p:graphicFrame>
        <p:nvGraphicFramePr>
          <p:cNvPr id="2083779386" name="Диаграмма 2083779385"/>
          <p:cNvGraphicFramePr/>
          <p:nvPr>
            <p:extLst>
              <p:ext uri="{D42A27DB-BD31-4B8C-83A1-F6EECF244321}">
                <p14:modId xmlns:p14="http://schemas.microsoft.com/office/powerpoint/2010/main" val="149743352"/>
              </p:ext>
            </p:extLst>
          </p:nvPr>
        </p:nvGraphicFramePr>
        <p:xfrm>
          <a:off x="4879974" y="1742439"/>
          <a:ext cx="4895529" cy="3478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244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33" name="Shape 18433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8434" name="Shape 18434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18435" name="Image 18435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70" y="1270"/>
            <a:ext cx="558800" cy="1819275"/>
          </a:xfrm>
          <a:prstGeom prst="rect">
            <a:avLst/>
          </a:prstGeom>
          <a:noFill/>
        </p:spPr>
      </p:pic>
      <p:pic>
        <p:nvPicPr>
          <p:cNvPr id="18436" name="Image 18436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18438" name="Shape 18438"/>
          <p:cNvSpPr txBox="1">
            <a:spLocks noGrp="1" noChangeShapeType="1"/>
          </p:cNvSpPr>
          <p:nvPr/>
        </p:nvSpPr>
        <p:spPr bwMode="auto">
          <a:xfrm>
            <a:off x="-12700" y="6411912"/>
            <a:ext cx="9906000" cy="396875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5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18439" name="Shape 18439"/>
          <p:cNvSpPr>
            <a:spLocks noGrp="1" noChangeShapeType="1"/>
          </p:cNvSpPr>
          <p:nvPr/>
        </p:nvSpPr>
        <p:spPr bwMode="auto">
          <a:xfrm>
            <a:off x="265112" y="953618"/>
            <a:ext cx="9350375" cy="708025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 dirty="0">
                <a:latin typeface="Calibri" panose="020F0502020204030204"/>
              </a:rPr>
              <a:t>Профилактические мероприятия и разрешительная деятельность в области промышленной безопасности</a:t>
            </a:r>
          </a:p>
        </p:txBody>
      </p:sp>
      <p:sp>
        <p:nvSpPr>
          <p:cNvPr id="18440" name="Shape 18440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3168289"/>
              </p:ext>
            </p:extLst>
          </p:nvPr>
        </p:nvGraphicFramePr>
        <p:xfrm>
          <a:off x="3954292" y="1755505"/>
          <a:ext cx="5652305" cy="4528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45282" y="2449919"/>
            <a:ext cx="4392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dirty="0" smtClean="0"/>
              <a:t>Выдано лицензий – 2 (2024-0)</a:t>
            </a:r>
          </a:p>
          <a:p>
            <a:endParaRPr lang="ru-RU" b="0" dirty="0" smtClean="0"/>
          </a:p>
          <a:p>
            <a:r>
              <a:rPr lang="ru-RU" b="0" dirty="0" smtClean="0"/>
              <a:t>Внесено изменений в реестр лицензий – 2 (2024-1)</a:t>
            </a:r>
          </a:p>
          <a:p>
            <a:endParaRPr lang="ru-RU" b="0" dirty="0" smtClean="0"/>
          </a:p>
          <a:p>
            <a:r>
              <a:rPr lang="ru-RU" b="0" dirty="0" smtClean="0"/>
              <a:t>Внесено в реестр ЗЭПБ – 3616 (2024-2110)</a:t>
            </a:r>
          </a:p>
          <a:p>
            <a:endParaRPr lang="ru-RU" b="0" dirty="0" smtClean="0"/>
          </a:p>
          <a:p>
            <a:r>
              <a:rPr lang="ru-RU" b="0" dirty="0" smtClean="0"/>
              <a:t>Проведено аттестаций ПБ – 506 (2024-695)</a:t>
            </a:r>
          </a:p>
          <a:p>
            <a:endParaRPr lang="ru-RU" b="0" dirty="0" smtClean="0"/>
          </a:p>
          <a:p>
            <a:r>
              <a:rPr lang="ru-RU" b="0" dirty="0" smtClean="0"/>
              <a:t>Не прошли аттестацию – 225 (2024-203)</a:t>
            </a:r>
          </a:p>
          <a:p>
            <a:endParaRPr lang="ru-RU" b="0" dirty="0" smtClean="0"/>
          </a:p>
          <a:p>
            <a:r>
              <a:rPr lang="ru-RU" b="0" dirty="0" smtClean="0"/>
              <a:t>Аттестовано – 281 (2024-492)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3174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288896" name="Shape 19457"/>
          <p:cNvSpPr>
            <a:spLocks noGrp="1" noChangeShapeType="1"/>
          </p:cNvSpPr>
          <p:nvPr/>
        </p:nvSpPr>
        <p:spPr bwMode="auto">
          <a:xfrm>
            <a:off x="0" y="6597649"/>
            <a:ext cx="9906000" cy="141286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38478654" name="Shape 19458"/>
          <p:cNvSpPr txBox="1">
            <a:spLocks noGrp="1" noChangeShapeType="1"/>
          </p:cNvSpPr>
          <p:nvPr/>
        </p:nvSpPr>
        <p:spPr bwMode="auto">
          <a:xfrm>
            <a:off x="0" y="0"/>
            <a:ext cx="9906000" cy="888999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6pPr>
            <a:lvl7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7pPr>
            <a:lvl8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8pPr>
            <a:lvl9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1059698415" name="Image 1945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69" y="-5079"/>
            <a:ext cx="558799" cy="1819274"/>
          </a:xfrm>
          <a:prstGeom prst="rect">
            <a:avLst/>
          </a:prstGeom>
          <a:noFill/>
        </p:spPr>
      </p:pic>
      <p:pic>
        <p:nvPicPr>
          <p:cNvPr id="560925812" name="Image 19460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4" y="1586"/>
            <a:ext cx="2108199" cy="1779585"/>
          </a:xfrm>
          <a:prstGeom prst="rect">
            <a:avLst/>
          </a:prstGeom>
          <a:noFill/>
        </p:spPr>
      </p:pic>
      <p:sp>
        <p:nvSpPr>
          <p:cNvPr id="2075433438" name="Shape 19462"/>
          <p:cNvSpPr txBox="1">
            <a:spLocks noGrp="1" noChangeShapeType="1"/>
          </p:cNvSpPr>
          <p:nvPr/>
        </p:nvSpPr>
        <p:spPr bwMode="auto">
          <a:xfrm>
            <a:off x="-12699" y="6411911"/>
            <a:ext cx="9906360" cy="397199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7</a:t>
            </a:r>
            <a:r>
              <a:rPr lang="ru-RU" sz="1900" i="1" dirty="0" smtClean="0">
                <a:solidFill>
                  <a:srgbClr val="FFFFFF"/>
                </a:solidFill>
              </a:rPr>
              <a:t>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1360116166" name="Shape 19463"/>
          <p:cNvSpPr>
            <a:spLocks noGrp="1" noChangeShapeType="1"/>
          </p:cNvSpPr>
          <p:nvPr/>
        </p:nvSpPr>
        <p:spPr bwMode="auto">
          <a:xfrm>
            <a:off x="-59710" y="1126171"/>
            <a:ext cx="9879369" cy="398759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>
                <a:latin typeface="Calibri" panose="020F0502020204030204"/>
              </a:rPr>
              <a:t>Федеральный государственный энергетический надзор </a:t>
            </a:r>
          </a:p>
        </p:txBody>
      </p:sp>
      <p:sp>
        <p:nvSpPr>
          <p:cNvPr id="1683858167" name="Shape 19464"/>
          <p:cNvSpPr txBox="1">
            <a:spLocks noGrp="1" noChangeShapeType="1"/>
          </p:cNvSpPr>
          <p:nvPr/>
        </p:nvSpPr>
        <p:spPr bwMode="auto">
          <a:xfrm>
            <a:off x="2862261" y="217486"/>
            <a:ext cx="4035425" cy="520699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sp>
        <p:nvSpPr>
          <p:cNvPr id="445854329" name="Текстовое поле 4"/>
          <p:cNvSpPr txBox="1"/>
          <p:nvPr/>
        </p:nvSpPr>
        <p:spPr bwMode="auto">
          <a:xfrm>
            <a:off x="128110" y="1584461"/>
            <a:ext cx="8044941" cy="4941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В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2025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году общее количество поднадзорных Управлению организаций составило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1744,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в том числе потребителей электроэнергии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1733.</a:t>
            </a: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Общее число поднадзорных объектов энергетики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12357.</a:t>
            </a: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Тепловых электростанций – 9.</a:t>
            </a: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Газотурбинных (</a:t>
            </a:r>
            <a:r>
              <a:rPr lang="ru-RU" sz="1600" dirty="0" err="1">
                <a:latin typeface="Calibri" panose="020F0502020204030204"/>
                <a:cs typeface="Calibri" panose="020F0502020204030204"/>
              </a:rPr>
              <a:t>газопоршневых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) электростанций – 70.</a:t>
            </a: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Малых (технологических) электростанций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933.</a:t>
            </a: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Электрических подстанций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12357.</a:t>
            </a:r>
            <a:endParaRPr lang="ru-RU"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Линий электропередачи (всего)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42164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км, в том числе:</a:t>
            </a: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- напряжением до 1 </a:t>
            </a:r>
            <a:r>
              <a:rPr lang="ru-RU" sz="1600" dirty="0" err="1">
                <a:latin typeface="Calibri" panose="020F0502020204030204"/>
                <a:cs typeface="Calibri" panose="020F0502020204030204"/>
              </a:rPr>
              <a:t>кВ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11535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км;</a:t>
            </a:r>
          </a:p>
          <a:p>
            <a:pPr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- напряжением от 1 </a:t>
            </a:r>
            <a:r>
              <a:rPr lang="ru-RU" sz="1600" dirty="0" err="1">
                <a:latin typeface="Calibri" panose="020F0502020204030204"/>
                <a:cs typeface="Calibri" panose="020F0502020204030204"/>
              </a:rPr>
              <a:t>кВ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 до 110 </a:t>
            </a:r>
            <a:r>
              <a:rPr lang="ru-RU" sz="1600" dirty="0" err="1">
                <a:latin typeface="Calibri" panose="020F0502020204030204"/>
                <a:cs typeface="Calibri" panose="020F0502020204030204"/>
              </a:rPr>
              <a:t>кВ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27832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км;</a:t>
            </a:r>
          </a:p>
          <a:p>
            <a:pPr algn="just">
              <a:buFont typeface="Arial" panose="020B0604020202020204"/>
              <a:buNone/>
              <a:defRPr/>
            </a:pPr>
            <a:r>
              <a:rPr lang="ru-RU" sz="1600" dirty="0">
                <a:latin typeface="Calibri" panose="020F0502020204030204"/>
                <a:cs typeface="Calibri" panose="020F0502020204030204"/>
              </a:rPr>
              <a:t>- напряжением 220 </a:t>
            </a:r>
            <a:r>
              <a:rPr lang="ru-RU" sz="1600" dirty="0" err="1">
                <a:latin typeface="Calibri" panose="020F0502020204030204"/>
                <a:cs typeface="Calibri" panose="020F0502020204030204"/>
              </a:rPr>
              <a:t>кВ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 и выше – </a:t>
            </a:r>
            <a:r>
              <a:rPr lang="ru-RU" sz="1600" dirty="0" smtClean="0">
                <a:latin typeface="Calibri" panose="020F0502020204030204"/>
                <a:cs typeface="Calibri" panose="020F0502020204030204"/>
              </a:rPr>
              <a:t>2797 </a:t>
            </a:r>
            <a:r>
              <a:rPr lang="ru-RU" sz="1600" dirty="0">
                <a:latin typeface="Calibri" panose="020F0502020204030204"/>
                <a:cs typeface="Calibri" panose="020F0502020204030204"/>
              </a:rPr>
              <a:t>км.</a:t>
            </a:r>
          </a:p>
          <a:p>
            <a:pPr marL="285750" indent="-285750" algn="just">
              <a:buFont typeface="Arial" panose="020B0604020202020204"/>
              <a:buChar char="•"/>
              <a:defRPr/>
            </a:pPr>
            <a:endParaRPr lang="ru-RU" sz="14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Котельных (всего) – 634, в том числе:</a:t>
            </a:r>
            <a:endParaRPr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- производственных – 94;</a:t>
            </a:r>
            <a:endParaRPr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- отопительно-производственных – 117;</a:t>
            </a:r>
            <a:endParaRPr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- отопительных – </a:t>
            </a:r>
            <a:r>
              <a:rPr lang="ru-RU" sz="1600" dirty="0" smtClean="0">
                <a:latin typeface="Calibri" panose="020F0502020204030204"/>
                <a:ea typeface="Calibri" panose="020F0502020204030204"/>
                <a:cs typeface="Calibri" panose="020F0502020204030204"/>
              </a:rPr>
              <a:t>425.</a:t>
            </a:r>
            <a:endParaRPr sz="16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Тепловых сетей (в двухтрубном исчислении) – </a:t>
            </a:r>
            <a:r>
              <a:rPr lang="ru-RU" sz="1600" dirty="0" smtClean="0">
                <a:latin typeface="Calibri" panose="020F0502020204030204"/>
                <a:ea typeface="Calibri" panose="020F0502020204030204"/>
                <a:cs typeface="Calibri" panose="020F0502020204030204"/>
              </a:rPr>
              <a:t>2151,9 </a:t>
            </a:r>
            <a:r>
              <a:rPr lang="ru-RU" sz="1600" dirty="0">
                <a:latin typeface="Calibri" panose="020F0502020204030204"/>
                <a:ea typeface="Calibri" panose="020F0502020204030204"/>
                <a:cs typeface="Calibri" panose="020F0502020204030204"/>
              </a:rPr>
              <a:t>км.</a:t>
            </a:r>
            <a:endParaRPr sz="1600" dirty="0">
              <a:latin typeface="Calibri" panose="020F0502020204030204"/>
              <a:cs typeface="Calibri" panose="020F0502020204030204"/>
            </a:endParaRPr>
          </a:p>
          <a:p>
            <a:pPr marL="285750" indent="-285750" algn="just">
              <a:buFont typeface="Arial" panose="020B0604020202020204"/>
              <a:buChar char="•"/>
              <a:defRPr/>
            </a:pPr>
            <a:endParaRPr lang="ru-RU" sz="1400" dirty="0">
              <a:latin typeface="Calibri" panose="020F0502020204030204"/>
              <a:cs typeface="Calibri" panose="020F0502020204030204"/>
            </a:endParaRPr>
          </a:p>
        </p:txBody>
      </p:sp>
      <p:grpSp>
        <p:nvGrpSpPr>
          <p:cNvPr id="828036381" name="Группа 63447878"/>
          <p:cNvGrpSpPr/>
          <p:nvPr/>
        </p:nvGrpSpPr>
        <p:grpSpPr bwMode="auto">
          <a:xfrm>
            <a:off x="5733121" y="1962126"/>
            <a:ext cx="3744247" cy="3927727"/>
            <a:chOff x="0" y="0"/>
            <a:chExt cx="3744247" cy="3927727"/>
          </a:xfrm>
        </p:grpSpPr>
        <p:sp>
          <p:nvSpPr>
            <p:cNvPr id="291816285" name="Freeform 69"/>
            <p:cNvSpPr/>
            <p:nvPr/>
          </p:nvSpPr>
          <p:spPr bwMode="auto">
            <a:xfrm>
              <a:off x="0" y="1399933"/>
              <a:ext cx="3708589" cy="2527792"/>
            </a:xfrm>
            <a:custGeom>
              <a:avLst/>
              <a:gdLst>
                <a:gd name="T0" fmla="*/ 639 w 654"/>
                <a:gd name="T1" fmla="*/ 84 h 384"/>
                <a:gd name="T2" fmla="*/ 650 w 654"/>
                <a:gd name="T3" fmla="*/ 115 h 384"/>
                <a:gd name="T4" fmla="*/ 608 w 654"/>
                <a:gd name="T5" fmla="*/ 136 h 384"/>
                <a:gd name="T6" fmla="*/ 533 w 654"/>
                <a:gd name="T7" fmla="*/ 169 h 384"/>
                <a:gd name="T8" fmla="*/ 468 w 654"/>
                <a:gd name="T9" fmla="*/ 215 h 384"/>
                <a:gd name="T10" fmla="*/ 446 w 654"/>
                <a:gd name="T11" fmla="*/ 205 h 384"/>
                <a:gd name="T12" fmla="*/ 400 w 654"/>
                <a:gd name="T13" fmla="*/ 261 h 384"/>
                <a:gd name="T14" fmla="*/ 373 w 654"/>
                <a:gd name="T15" fmla="*/ 307 h 384"/>
                <a:gd name="T16" fmla="*/ 368 w 654"/>
                <a:gd name="T17" fmla="*/ 340 h 384"/>
                <a:gd name="T18" fmla="*/ 345 w 654"/>
                <a:gd name="T19" fmla="*/ 373 h 384"/>
                <a:gd name="T20" fmla="*/ 275 w 654"/>
                <a:gd name="T21" fmla="*/ 361 h 384"/>
                <a:gd name="T22" fmla="*/ 241 w 654"/>
                <a:gd name="T23" fmla="*/ 363 h 384"/>
                <a:gd name="T24" fmla="*/ 212 w 654"/>
                <a:gd name="T25" fmla="*/ 361 h 384"/>
                <a:gd name="T26" fmla="*/ 170 w 654"/>
                <a:gd name="T27" fmla="*/ 355 h 384"/>
                <a:gd name="T28" fmla="*/ 150 w 654"/>
                <a:gd name="T29" fmla="*/ 325 h 384"/>
                <a:gd name="T30" fmla="*/ 135 w 654"/>
                <a:gd name="T31" fmla="*/ 334 h 384"/>
                <a:gd name="T32" fmla="*/ 118 w 654"/>
                <a:gd name="T33" fmla="*/ 344 h 384"/>
                <a:gd name="T34" fmla="*/ 95 w 654"/>
                <a:gd name="T35" fmla="*/ 359 h 384"/>
                <a:gd name="T36" fmla="*/ 72 w 654"/>
                <a:gd name="T37" fmla="*/ 353 h 384"/>
                <a:gd name="T38" fmla="*/ 39 w 654"/>
                <a:gd name="T39" fmla="*/ 348 h 384"/>
                <a:gd name="T40" fmla="*/ 14 w 654"/>
                <a:gd name="T41" fmla="*/ 375 h 384"/>
                <a:gd name="T42" fmla="*/ 10 w 654"/>
                <a:gd name="T43" fmla="*/ 342 h 384"/>
                <a:gd name="T44" fmla="*/ 8 w 654"/>
                <a:gd name="T45" fmla="*/ 313 h 384"/>
                <a:gd name="T46" fmla="*/ 27 w 654"/>
                <a:gd name="T47" fmla="*/ 284 h 384"/>
                <a:gd name="T48" fmla="*/ 31 w 654"/>
                <a:gd name="T49" fmla="*/ 267 h 384"/>
                <a:gd name="T50" fmla="*/ 85 w 654"/>
                <a:gd name="T51" fmla="*/ 244 h 384"/>
                <a:gd name="T52" fmla="*/ 116 w 654"/>
                <a:gd name="T53" fmla="*/ 178 h 384"/>
                <a:gd name="T54" fmla="*/ 77 w 654"/>
                <a:gd name="T55" fmla="*/ 192 h 384"/>
                <a:gd name="T56" fmla="*/ 64 w 654"/>
                <a:gd name="T57" fmla="*/ 163 h 384"/>
                <a:gd name="T58" fmla="*/ 89 w 654"/>
                <a:gd name="T59" fmla="*/ 134 h 384"/>
                <a:gd name="T60" fmla="*/ 95 w 654"/>
                <a:gd name="T61" fmla="*/ 109 h 384"/>
                <a:gd name="T62" fmla="*/ 83 w 654"/>
                <a:gd name="T63" fmla="*/ 55 h 384"/>
                <a:gd name="T64" fmla="*/ 122 w 654"/>
                <a:gd name="T65" fmla="*/ 73 h 384"/>
                <a:gd name="T66" fmla="*/ 173 w 654"/>
                <a:gd name="T67" fmla="*/ 94 h 384"/>
                <a:gd name="T68" fmla="*/ 208 w 654"/>
                <a:gd name="T69" fmla="*/ 80 h 384"/>
                <a:gd name="T70" fmla="*/ 214 w 654"/>
                <a:gd name="T71" fmla="*/ 25 h 384"/>
                <a:gd name="T72" fmla="*/ 308 w 654"/>
                <a:gd name="T73" fmla="*/ 0 h 384"/>
                <a:gd name="T74" fmla="*/ 364 w 654"/>
                <a:gd name="T75" fmla="*/ 21 h 384"/>
                <a:gd name="T76" fmla="*/ 425 w 654"/>
                <a:gd name="T77" fmla="*/ 65 h 384"/>
                <a:gd name="T78" fmla="*/ 518 w 654"/>
                <a:gd name="T79" fmla="*/ 102 h 384"/>
                <a:gd name="T80" fmla="*/ 579 w 654"/>
                <a:gd name="T81" fmla="*/ 77 h 384"/>
                <a:gd name="T82" fmla="*/ 621 w 654"/>
                <a:gd name="T83" fmla="*/ 6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384" extrusionOk="0">
                  <a:moveTo>
                    <a:pt x="654" y="61"/>
                  </a:moveTo>
                  <a:lnTo>
                    <a:pt x="643" y="67"/>
                  </a:lnTo>
                  <a:lnTo>
                    <a:pt x="639" y="84"/>
                  </a:lnTo>
                  <a:lnTo>
                    <a:pt x="652" y="96"/>
                  </a:lnTo>
                  <a:lnTo>
                    <a:pt x="637" y="107"/>
                  </a:lnTo>
                  <a:lnTo>
                    <a:pt x="650" y="115"/>
                  </a:lnTo>
                  <a:lnTo>
                    <a:pt x="633" y="123"/>
                  </a:lnTo>
                  <a:lnTo>
                    <a:pt x="618" y="136"/>
                  </a:lnTo>
                  <a:lnTo>
                    <a:pt x="608" y="136"/>
                  </a:lnTo>
                  <a:lnTo>
                    <a:pt x="604" y="153"/>
                  </a:lnTo>
                  <a:lnTo>
                    <a:pt x="566" y="153"/>
                  </a:lnTo>
                  <a:lnTo>
                    <a:pt x="533" y="169"/>
                  </a:lnTo>
                  <a:lnTo>
                    <a:pt x="531" y="184"/>
                  </a:lnTo>
                  <a:lnTo>
                    <a:pt x="502" y="184"/>
                  </a:lnTo>
                  <a:lnTo>
                    <a:pt x="468" y="215"/>
                  </a:lnTo>
                  <a:lnTo>
                    <a:pt x="454" y="217"/>
                  </a:lnTo>
                  <a:lnTo>
                    <a:pt x="458" y="209"/>
                  </a:lnTo>
                  <a:lnTo>
                    <a:pt x="446" y="205"/>
                  </a:lnTo>
                  <a:lnTo>
                    <a:pt x="414" y="236"/>
                  </a:lnTo>
                  <a:lnTo>
                    <a:pt x="416" y="255"/>
                  </a:lnTo>
                  <a:lnTo>
                    <a:pt x="400" y="261"/>
                  </a:lnTo>
                  <a:lnTo>
                    <a:pt x="400" y="280"/>
                  </a:lnTo>
                  <a:lnTo>
                    <a:pt x="379" y="288"/>
                  </a:lnTo>
                  <a:lnTo>
                    <a:pt x="373" y="307"/>
                  </a:lnTo>
                  <a:lnTo>
                    <a:pt x="375" y="321"/>
                  </a:lnTo>
                  <a:lnTo>
                    <a:pt x="373" y="325"/>
                  </a:lnTo>
                  <a:lnTo>
                    <a:pt x="368" y="340"/>
                  </a:lnTo>
                  <a:lnTo>
                    <a:pt x="350" y="359"/>
                  </a:lnTo>
                  <a:lnTo>
                    <a:pt x="352" y="369"/>
                  </a:lnTo>
                  <a:lnTo>
                    <a:pt x="345" y="373"/>
                  </a:lnTo>
                  <a:lnTo>
                    <a:pt x="337" y="384"/>
                  </a:lnTo>
                  <a:lnTo>
                    <a:pt x="312" y="382"/>
                  </a:lnTo>
                  <a:lnTo>
                    <a:pt x="275" y="361"/>
                  </a:lnTo>
                  <a:lnTo>
                    <a:pt x="258" y="355"/>
                  </a:lnTo>
                  <a:lnTo>
                    <a:pt x="248" y="367"/>
                  </a:lnTo>
                  <a:lnTo>
                    <a:pt x="241" y="363"/>
                  </a:lnTo>
                  <a:lnTo>
                    <a:pt x="233" y="359"/>
                  </a:lnTo>
                  <a:lnTo>
                    <a:pt x="227" y="369"/>
                  </a:lnTo>
                  <a:lnTo>
                    <a:pt x="212" y="361"/>
                  </a:lnTo>
                  <a:lnTo>
                    <a:pt x="202" y="367"/>
                  </a:lnTo>
                  <a:lnTo>
                    <a:pt x="181" y="350"/>
                  </a:lnTo>
                  <a:lnTo>
                    <a:pt x="170" y="355"/>
                  </a:lnTo>
                  <a:lnTo>
                    <a:pt x="160" y="348"/>
                  </a:lnTo>
                  <a:lnTo>
                    <a:pt x="162" y="334"/>
                  </a:lnTo>
                  <a:lnTo>
                    <a:pt x="150" y="325"/>
                  </a:lnTo>
                  <a:lnTo>
                    <a:pt x="143" y="332"/>
                  </a:lnTo>
                  <a:lnTo>
                    <a:pt x="139" y="330"/>
                  </a:lnTo>
                  <a:lnTo>
                    <a:pt x="135" y="334"/>
                  </a:lnTo>
                  <a:lnTo>
                    <a:pt x="118" y="328"/>
                  </a:lnTo>
                  <a:lnTo>
                    <a:pt x="112" y="340"/>
                  </a:lnTo>
                  <a:lnTo>
                    <a:pt x="118" y="344"/>
                  </a:lnTo>
                  <a:lnTo>
                    <a:pt x="118" y="353"/>
                  </a:lnTo>
                  <a:lnTo>
                    <a:pt x="114" y="357"/>
                  </a:lnTo>
                  <a:lnTo>
                    <a:pt x="95" y="359"/>
                  </a:lnTo>
                  <a:lnTo>
                    <a:pt x="89" y="367"/>
                  </a:lnTo>
                  <a:lnTo>
                    <a:pt x="81" y="367"/>
                  </a:lnTo>
                  <a:lnTo>
                    <a:pt x="72" y="353"/>
                  </a:lnTo>
                  <a:lnTo>
                    <a:pt x="60" y="363"/>
                  </a:lnTo>
                  <a:lnTo>
                    <a:pt x="54" y="359"/>
                  </a:lnTo>
                  <a:lnTo>
                    <a:pt x="39" y="348"/>
                  </a:lnTo>
                  <a:lnTo>
                    <a:pt x="27" y="353"/>
                  </a:lnTo>
                  <a:lnTo>
                    <a:pt x="25" y="365"/>
                  </a:lnTo>
                  <a:lnTo>
                    <a:pt x="14" y="375"/>
                  </a:lnTo>
                  <a:lnTo>
                    <a:pt x="8" y="371"/>
                  </a:lnTo>
                  <a:lnTo>
                    <a:pt x="10" y="363"/>
                  </a:lnTo>
                  <a:lnTo>
                    <a:pt x="10" y="342"/>
                  </a:lnTo>
                  <a:lnTo>
                    <a:pt x="0" y="334"/>
                  </a:lnTo>
                  <a:lnTo>
                    <a:pt x="2" y="323"/>
                  </a:lnTo>
                  <a:lnTo>
                    <a:pt x="8" y="313"/>
                  </a:lnTo>
                  <a:lnTo>
                    <a:pt x="12" y="300"/>
                  </a:lnTo>
                  <a:lnTo>
                    <a:pt x="25" y="300"/>
                  </a:lnTo>
                  <a:lnTo>
                    <a:pt x="27" y="284"/>
                  </a:lnTo>
                  <a:lnTo>
                    <a:pt x="35" y="271"/>
                  </a:lnTo>
                  <a:lnTo>
                    <a:pt x="27" y="265"/>
                  </a:lnTo>
                  <a:lnTo>
                    <a:pt x="31" y="267"/>
                  </a:lnTo>
                  <a:lnTo>
                    <a:pt x="54" y="259"/>
                  </a:lnTo>
                  <a:lnTo>
                    <a:pt x="64" y="267"/>
                  </a:lnTo>
                  <a:lnTo>
                    <a:pt x="85" y="244"/>
                  </a:lnTo>
                  <a:lnTo>
                    <a:pt x="77" y="236"/>
                  </a:lnTo>
                  <a:lnTo>
                    <a:pt x="127" y="192"/>
                  </a:lnTo>
                  <a:lnTo>
                    <a:pt x="116" y="178"/>
                  </a:lnTo>
                  <a:lnTo>
                    <a:pt x="97" y="175"/>
                  </a:lnTo>
                  <a:lnTo>
                    <a:pt x="87" y="182"/>
                  </a:lnTo>
                  <a:lnTo>
                    <a:pt x="77" y="192"/>
                  </a:lnTo>
                  <a:lnTo>
                    <a:pt x="58" y="186"/>
                  </a:lnTo>
                  <a:lnTo>
                    <a:pt x="56" y="173"/>
                  </a:lnTo>
                  <a:lnTo>
                    <a:pt x="64" y="163"/>
                  </a:lnTo>
                  <a:lnTo>
                    <a:pt x="70" y="148"/>
                  </a:lnTo>
                  <a:lnTo>
                    <a:pt x="89" y="146"/>
                  </a:lnTo>
                  <a:lnTo>
                    <a:pt x="89" y="134"/>
                  </a:lnTo>
                  <a:lnTo>
                    <a:pt x="83" y="125"/>
                  </a:lnTo>
                  <a:lnTo>
                    <a:pt x="83" y="117"/>
                  </a:lnTo>
                  <a:lnTo>
                    <a:pt x="95" y="109"/>
                  </a:lnTo>
                  <a:lnTo>
                    <a:pt x="97" y="86"/>
                  </a:lnTo>
                  <a:lnTo>
                    <a:pt x="85" y="75"/>
                  </a:lnTo>
                  <a:lnTo>
                    <a:pt x="83" y="55"/>
                  </a:lnTo>
                  <a:lnTo>
                    <a:pt x="89" y="55"/>
                  </a:lnTo>
                  <a:lnTo>
                    <a:pt x="104" y="61"/>
                  </a:lnTo>
                  <a:lnTo>
                    <a:pt x="122" y="73"/>
                  </a:lnTo>
                  <a:lnTo>
                    <a:pt x="143" y="84"/>
                  </a:lnTo>
                  <a:lnTo>
                    <a:pt x="152" y="102"/>
                  </a:lnTo>
                  <a:lnTo>
                    <a:pt x="173" y="94"/>
                  </a:lnTo>
                  <a:lnTo>
                    <a:pt x="202" y="111"/>
                  </a:lnTo>
                  <a:lnTo>
                    <a:pt x="216" y="94"/>
                  </a:lnTo>
                  <a:lnTo>
                    <a:pt x="208" y="80"/>
                  </a:lnTo>
                  <a:lnTo>
                    <a:pt x="212" y="65"/>
                  </a:lnTo>
                  <a:lnTo>
                    <a:pt x="202" y="46"/>
                  </a:lnTo>
                  <a:lnTo>
                    <a:pt x="214" y="25"/>
                  </a:lnTo>
                  <a:lnTo>
                    <a:pt x="227" y="7"/>
                  </a:lnTo>
                  <a:lnTo>
                    <a:pt x="302" y="9"/>
                  </a:lnTo>
                  <a:lnTo>
                    <a:pt x="308" y="0"/>
                  </a:lnTo>
                  <a:lnTo>
                    <a:pt x="335" y="2"/>
                  </a:lnTo>
                  <a:lnTo>
                    <a:pt x="348" y="17"/>
                  </a:lnTo>
                  <a:lnTo>
                    <a:pt x="364" y="21"/>
                  </a:lnTo>
                  <a:lnTo>
                    <a:pt x="395" y="44"/>
                  </a:lnTo>
                  <a:lnTo>
                    <a:pt x="412" y="50"/>
                  </a:lnTo>
                  <a:lnTo>
                    <a:pt x="425" y="65"/>
                  </a:lnTo>
                  <a:lnTo>
                    <a:pt x="452" y="69"/>
                  </a:lnTo>
                  <a:lnTo>
                    <a:pt x="500" y="102"/>
                  </a:lnTo>
                  <a:lnTo>
                    <a:pt x="518" y="102"/>
                  </a:lnTo>
                  <a:lnTo>
                    <a:pt x="527" y="109"/>
                  </a:lnTo>
                  <a:lnTo>
                    <a:pt x="560" y="100"/>
                  </a:lnTo>
                  <a:lnTo>
                    <a:pt x="579" y="77"/>
                  </a:lnTo>
                  <a:lnTo>
                    <a:pt x="600" y="82"/>
                  </a:lnTo>
                  <a:lnTo>
                    <a:pt x="606" y="67"/>
                  </a:lnTo>
                  <a:lnTo>
                    <a:pt x="621" y="65"/>
                  </a:lnTo>
                  <a:lnTo>
                    <a:pt x="637" y="52"/>
                  </a:lnTo>
                  <a:lnTo>
                    <a:pt x="654" y="61"/>
                  </a:lnTo>
                  <a:close/>
                </a:path>
              </a:pathLst>
            </a:custGeom>
            <a:solidFill>
              <a:srgbClr val="C00000"/>
            </a:solidFill>
            <a:ln w="19050" cap="rnd">
              <a:solidFill>
                <a:schemeClr val="bg2"/>
              </a:solidFill>
            </a:ln>
          </p:spPr>
          <p:txBody>
            <a:bodyPr vert="horz" wrap="square" lIns="91413" tIns="45705" rIns="91413" bIns="45705" numCol="1" anchor="t" anchorCtr="0" compatLnSpc="1"/>
            <a:lstStyle/>
            <a:p>
              <a:pPr>
                <a:defRPr/>
              </a:pPr>
              <a:endParaRPr>
                <a:solidFill>
                  <a:srgbClr val="C00000"/>
                </a:solidFill>
                <a:latin typeface="Lato Light"/>
              </a:endParaRPr>
            </a:p>
          </p:txBody>
        </p:sp>
        <p:sp>
          <p:nvSpPr>
            <p:cNvPr id="139366268" name="Freeform 90"/>
            <p:cNvSpPr>
              <a:spLocks noEditPoints="1"/>
            </p:cNvSpPr>
            <p:nvPr/>
          </p:nvSpPr>
          <p:spPr bwMode="auto">
            <a:xfrm>
              <a:off x="801189" y="0"/>
              <a:ext cx="2943056" cy="2126242"/>
            </a:xfrm>
            <a:custGeom>
              <a:avLst/>
              <a:gdLst>
                <a:gd name="T0" fmla="*/ 0 w 249"/>
                <a:gd name="T1" fmla="*/ 63 h 155"/>
                <a:gd name="T2" fmla="*/ 12 w 249"/>
                <a:gd name="T3" fmla="*/ 38 h 155"/>
                <a:gd name="T4" fmla="*/ 31 w 249"/>
                <a:gd name="T5" fmla="*/ 4 h 155"/>
                <a:gd name="T6" fmla="*/ 53 w 249"/>
                <a:gd name="T7" fmla="*/ 21 h 155"/>
                <a:gd name="T8" fmla="*/ 46 w 249"/>
                <a:gd name="T9" fmla="*/ 46 h 155"/>
                <a:gd name="T10" fmla="*/ 25 w 249"/>
                <a:gd name="T11" fmla="*/ 50 h 155"/>
                <a:gd name="T12" fmla="*/ 30 w 249"/>
                <a:gd name="T13" fmla="*/ 70 h 155"/>
                <a:gd name="T14" fmla="*/ 57 w 249"/>
                <a:gd name="T15" fmla="*/ 59 h 155"/>
                <a:gd name="T16" fmla="*/ 83 w 249"/>
                <a:gd name="T17" fmla="*/ 61 h 155"/>
                <a:gd name="T18" fmla="*/ 116 w 249"/>
                <a:gd name="T19" fmla="*/ 67 h 155"/>
                <a:gd name="T20" fmla="*/ 136 w 249"/>
                <a:gd name="T21" fmla="*/ 61 h 155"/>
                <a:gd name="T22" fmla="*/ 127 w 249"/>
                <a:gd name="T23" fmla="*/ 74 h 155"/>
                <a:gd name="T24" fmla="*/ 133 w 249"/>
                <a:gd name="T25" fmla="*/ 84 h 155"/>
                <a:gd name="T26" fmla="*/ 156 w 249"/>
                <a:gd name="T27" fmla="*/ 83 h 155"/>
                <a:gd name="T28" fmla="*/ 175 w 249"/>
                <a:gd name="T29" fmla="*/ 85 h 155"/>
                <a:gd name="T30" fmla="*/ 182 w 249"/>
                <a:gd name="T31" fmla="*/ 95 h 155"/>
                <a:gd name="T32" fmla="*/ 188 w 249"/>
                <a:gd name="T33" fmla="*/ 97 h 155"/>
                <a:gd name="T34" fmla="*/ 202 w 249"/>
                <a:gd name="T35" fmla="*/ 88 h 155"/>
                <a:gd name="T36" fmla="*/ 198 w 249"/>
                <a:gd name="T37" fmla="*/ 64 h 155"/>
                <a:gd name="T38" fmla="*/ 203 w 249"/>
                <a:gd name="T39" fmla="*/ 45 h 155"/>
                <a:gd name="T40" fmla="*/ 213 w 249"/>
                <a:gd name="T41" fmla="*/ 71 h 155"/>
                <a:gd name="T42" fmla="*/ 238 w 249"/>
                <a:gd name="T43" fmla="*/ 87 h 155"/>
                <a:gd name="T44" fmla="*/ 249 w 249"/>
                <a:gd name="T45" fmla="*/ 105 h 155"/>
                <a:gd name="T46" fmla="*/ 248 w 249"/>
                <a:gd name="T47" fmla="*/ 121 h 155"/>
                <a:gd name="T48" fmla="*/ 246 w 249"/>
                <a:gd name="T49" fmla="*/ 132 h 155"/>
                <a:gd name="T50" fmla="*/ 230 w 249"/>
                <a:gd name="T51" fmla="*/ 134 h 155"/>
                <a:gd name="T52" fmla="*/ 220 w 249"/>
                <a:gd name="T53" fmla="*/ 142 h 155"/>
                <a:gd name="T54" fmla="*/ 201 w 249"/>
                <a:gd name="T55" fmla="*/ 151 h 155"/>
                <a:gd name="T56" fmla="*/ 181 w 249"/>
                <a:gd name="T57" fmla="*/ 152 h 155"/>
                <a:gd name="T58" fmla="*/ 149 w 249"/>
                <a:gd name="T59" fmla="*/ 136 h 155"/>
                <a:gd name="T60" fmla="*/ 130 w 249"/>
                <a:gd name="T61" fmla="*/ 127 h 155"/>
                <a:gd name="T62" fmla="*/ 107 w 249"/>
                <a:gd name="T63" fmla="*/ 113 h 155"/>
                <a:gd name="T64" fmla="*/ 93 w 249"/>
                <a:gd name="T65" fmla="*/ 104 h 155"/>
                <a:gd name="T66" fmla="*/ 77 w 249"/>
                <a:gd name="T67" fmla="*/ 107 h 155"/>
                <a:gd name="T68" fmla="*/ 32 w 249"/>
                <a:gd name="T69" fmla="*/ 100 h 155"/>
                <a:gd name="T70" fmla="*/ 24 w 249"/>
                <a:gd name="T71" fmla="*/ 105 h 155"/>
                <a:gd name="T72" fmla="*/ 15 w 249"/>
                <a:gd name="T73" fmla="*/ 92 h 155"/>
                <a:gd name="T74" fmla="*/ 5 w 249"/>
                <a:gd name="T75" fmla="*/ 77 h 155"/>
                <a:gd name="T76" fmla="*/ 89 w 249"/>
                <a:gd name="T77" fmla="*/ 22 h 155"/>
                <a:gd name="T78" fmla="*/ 97 w 249"/>
                <a:gd name="T79" fmla="*/ 37 h 155"/>
                <a:gd name="T80" fmla="*/ 95 w 249"/>
                <a:gd name="T81" fmla="*/ 1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9" h="155" extrusionOk="0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4" y="59"/>
                    <a:pt x="11" y="55"/>
                    <a:pt x="10" y="50"/>
                  </a:cubicBezTo>
                  <a:cubicBezTo>
                    <a:pt x="10" y="46"/>
                    <a:pt x="8" y="43"/>
                    <a:pt x="12" y="38"/>
                  </a:cubicBezTo>
                  <a:cubicBezTo>
                    <a:pt x="16" y="34"/>
                    <a:pt x="31" y="26"/>
                    <a:pt x="32" y="23"/>
                  </a:cubicBezTo>
                  <a:cubicBezTo>
                    <a:pt x="34" y="19"/>
                    <a:pt x="32" y="5"/>
                    <a:pt x="31" y="4"/>
                  </a:cubicBezTo>
                  <a:cubicBezTo>
                    <a:pt x="30" y="4"/>
                    <a:pt x="34" y="0"/>
                    <a:pt x="39" y="8"/>
                  </a:cubicBezTo>
                  <a:cubicBezTo>
                    <a:pt x="43" y="16"/>
                    <a:pt x="48" y="18"/>
                    <a:pt x="53" y="21"/>
                  </a:cubicBezTo>
                  <a:cubicBezTo>
                    <a:pt x="58" y="23"/>
                    <a:pt x="55" y="32"/>
                    <a:pt x="52" y="38"/>
                  </a:cubicBezTo>
                  <a:cubicBezTo>
                    <a:pt x="50" y="45"/>
                    <a:pt x="50" y="48"/>
                    <a:pt x="46" y="46"/>
                  </a:cubicBezTo>
                  <a:cubicBezTo>
                    <a:pt x="41" y="43"/>
                    <a:pt x="33" y="42"/>
                    <a:pt x="30" y="43"/>
                  </a:cubicBezTo>
                  <a:cubicBezTo>
                    <a:pt x="26" y="45"/>
                    <a:pt x="23" y="46"/>
                    <a:pt x="25" y="50"/>
                  </a:cubicBezTo>
                  <a:cubicBezTo>
                    <a:pt x="26" y="53"/>
                    <a:pt x="27" y="56"/>
                    <a:pt x="25" y="59"/>
                  </a:cubicBezTo>
                  <a:cubicBezTo>
                    <a:pt x="23" y="63"/>
                    <a:pt x="26" y="68"/>
                    <a:pt x="30" y="70"/>
                  </a:cubicBezTo>
                  <a:cubicBezTo>
                    <a:pt x="33" y="72"/>
                    <a:pt x="44" y="73"/>
                    <a:pt x="46" y="70"/>
                  </a:cubicBezTo>
                  <a:cubicBezTo>
                    <a:pt x="48" y="67"/>
                    <a:pt x="53" y="56"/>
                    <a:pt x="57" y="59"/>
                  </a:cubicBezTo>
                  <a:cubicBezTo>
                    <a:pt x="61" y="62"/>
                    <a:pt x="65" y="65"/>
                    <a:pt x="68" y="62"/>
                  </a:cubicBezTo>
                  <a:cubicBezTo>
                    <a:pt x="71" y="59"/>
                    <a:pt x="78" y="64"/>
                    <a:pt x="83" y="61"/>
                  </a:cubicBezTo>
                  <a:cubicBezTo>
                    <a:pt x="89" y="58"/>
                    <a:pt x="97" y="56"/>
                    <a:pt x="104" y="61"/>
                  </a:cubicBezTo>
                  <a:cubicBezTo>
                    <a:pt x="110" y="65"/>
                    <a:pt x="113" y="72"/>
                    <a:pt x="116" y="67"/>
                  </a:cubicBezTo>
                  <a:cubicBezTo>
                    <a:pt x="118" y="61"/>
                    <a:pt x="120" y="60"/>
                    <a:pt x="123" y="59"/>
                  </a:cubicBezTo>
                  <a:cubicBezTo>
                    <a:pt x="125" y="58"/>
                    <a:pt x="135" y="59"/>
                    <a:pt x="136" y="61"/>
                  </a:cubicBezTo>
                  <a:cubicBezTo>
                    <a:pt x="137" y="63"/>
                    <a:pt x="134" y="65"/>
                    <a:pt x="132" y="67"/>
                  </a:cubicBezTo>
                  <a:cubicBezTo>
                    <a:pt x="130" y="70"/>
                    <a:pt x="128" y="72"/>
                    <a:pt x="127" y="74"/>
                  </a:cubicBezTo>
                  <a:cubicBezTo>
                    <a:pt x="127" y="76"/>
                    <a:pt x="122" y="74"/>
                    <a:pt x="123" y="76"/>
                  </a:cubicBezTo>
                  <a:cubicBezTo>
                    <a:pt x="124" y="78"/>
                    <a:pt x="129" y="87"/>
                    <a:pt x="133" y="84"/>
                  </a:cubicBezTo>
                  <a:cubicBezTo>
                    <a:pt x="138" y="81"/>
                    <a:pt x="138" y="79"/>
                    <a:pt x="144" y="79"/>
                  </a:cubicBezTo>
                  <a:cubicBezTo>
                    <a:pt x="151" y="79"/>
                    <a:pt x="154" y="80"/>
                    <a:pt x="156" y="83"/>
                  </a:cubicBezTo>
                  <a:cubicBezTo>
                    <a:pt x="157" y="86"/>
                    <a:pt x="159" y="90"/>
                    <a:pt x="163" y="88"/>
                  </a:cubicBezTo>
                  <a:cubicBezTo>
                    <a:pt x="167" y="86"/>
                    <a:pt x="172" y="86"/>
                    <a:pt x="175" y="85"/>
                  </a:cubicBezTo>
                  <a:cubicBezTo>
                    <a:pt x="177" y="84"/>
                    <a:pt x="178" y="81"/>
                    <a:pt x="183" y="84"/>
                  </a:cubicBezTo>
                  <a:cubicBezTo>
                    <a:pt x="188" y="88"/>
                    <a:pt x="185" y="91"/>
                    <a:pt x="182" y="95"/>
                  </a:cubicBezTo>
                  <a:cubicBezTo>
                    <a:pt x="178" y="98"/>
                    <a:pt x="180" y="102"/>
                    <a:pt x="182" y="104"/>
                  </a:cubicBezTo>
                  <a:cubicBezTo>
                    <a:pt x="184" y="105"/>
                    <a:pt x="188" y="100"/>
                    <a:pt x="188" y="97"/>
                  </a:cubicBezTo>
                  <a:cubicBezTo>
                    <a:pt x="187" y="94"/>
                    <a:pt x="195" y="96"/>
                    <a:pt x="197" y="98"/>
                  </a:cubicBezTo>
                  <a:cubicBezTo>
                    <a:pt x="200" y="100"/>
                    <a:pt x="204" y="92"/>
                    <a:pt x="202" y="88"/>
                  </a:cubicBezTo>
                  <a:cubicBezTo>
                    <a:pt x="200" y="83"/>
                    <a:pt x="202" y="78"/>
                    <a:pt x="203" y="75"/>
                  </a:cubicBezTo>
                  <a:cubicBezTo>
                    <a:pt x="204" y="71"/>
                    <a:pt x="202" y="68"/>
                    <a:pt x="198" y="64"/>
                  </a:cubicBezTo>
                  <a:cubicBezTo>
                    <a:pt x="195" y="61"/>
                    <a:pt x="191" y="58"/>
                    <a:pt x="193" y="52"/>
                  </a:cubicBezTo>
                  <a:cubicBezTo>
                    <a:pt x="195" y="47"/>
                    <a:pt x="200" y="40"/>
                    <a:pt x="203" y="45"/>
                  </a:cubicBezTo>
                  <a:cubicBezTo>
                    <a:pt x="206" y="50"/>
                    <a:pt x="210" y="61"/>
                    <a:pt x="210" y="64"/>
                  </a:cubicBezTo>
                  <a:cubicBezTo>
                    <a:pt x="209" y="68"/>
                    <a:pt x="210" y="72"/>
                    <a:pt x="213" y="71"/>
                  </a:cubicBezTo>
                  <a:cubicBezTo>
                    <a:pt x="216" y="71"/>
                    <a:pt x="220" y="74"/>
                    <a:pt x="223" y="77"/>
                  </a:cubicBezTo>
                  <a:cubicBezTo>
                    <a:pt x="225" y="80"/>
                    <a:pt x="232" y="79"/>
                    <a:pt x="238" y="87"/>
                  </a:cubicBezTo>
                  <a:cubicBezTo>
                    <a:pt x="244" y="94"/>
                    <a:pt x="243" y="96"/>
                    <a:pt x="247" y="102"/>
                  </a:cubicBezTo>
                  <a:cubicBezTo>
                    <a:pt x="247" y="103"/>
                    <a:pt x="248" y="104"/>
                    <a:pt x="249" y="105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47" y="131"/>
                    <a:pt x="247" y="131"/>
                    <a:pt x="247" y="131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0" y="134"/>
                    <a:pt x="230" y="134"/>
                    <a:pt x="230" y="134"/>
                  </a:cubicBezTo>
                  <a:cubicBezTo>
                    <a:pt x="223" y="135"/>
                    <a:pt x="223" y="135"/>
                    <a:pt x="223" y="135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85" y="155"/>
                    <a:pt x="185" y="155"/>
                    <a:pt x="185" y="155"/>
                  </a:cubicBezTo>
                  <a:cubicBezTo>
                    <a:pt x="181" y="152"/>
                    <a:pt x="181" y="152"/>
                    <a:pt x="181" y="152"/>
                  </a:cubicBezTo>
                  <a:cubicBezTo>
                    <a:pt x="172" y="152"/>
                    <a:pt x="172" y="152"/>
                    <a:pt x="172" y="152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89" y="22"/>
                  </a:moveTo>
                  <a:cubicBezTo>
                    <a:pt x="82" y="27"/>
                    <a:pt x="82" y="27"/>
                    <a:pt x="82" y="33"/>
                  </a:cubicBezTo>
                  <a:cubicBezTo>
                    <a:pt x="82" y="39"/>
                    <a:pt x="89" y="38"/>
                    <a:pt x="97" y="37"/>
                  </a:cubicBezTo>
                  <a:cubicBezTo>
                    <a:pt x="104" y="36"/>
                    <a:pt x="106" y="31"/>
                    <a:pt x="105" y="28"/>
                  </a:cubicBezTo>
                  <a:cubicBezTo>
                    <a:pt x="104" y="24"/>
                    <a:pt x="100" y="19"/>
                    <a:pt x="95" y="19"/>
                  </a:cubicBezTo>
                  <a:cubicBezTo>
                    <a:pt x="91" y="19"/>
                    <a:pt x="89" y="22"/>
                    <a:pt x="89" y="22"/>
                  </a:cubicBezTo>
                  <a:close/>
                </a:path>
              </a:pathLst>
            </a:custGeom>
            <a:solidFill>
              <a:schemeClr val="accent2"/>
            </a:solidFill>
            <a:ln w="19050" cap="rnd">
              <a:solidFill>
                <a:schemeClr val="bg2"/>
              </a:solidFill>
            </a:ln>
          </p:spPr>
          <p:txBody>
            <a:bodyPr vert="horz" wrap="square" lIns="91413" tIns="45705" rIns="91413" bIns="45705" numCol="1" anchor="t" anchorCtr="0" compatLnSpc="1"/>
            <a:lstStyle/>
            <a:p>
              <a:pPr>
                <a:defRPr/>
              </a:pPr>
              <a:endParaRPr>
                <a:solidFill>
                  <a:srgbClr val="C00000"/>
                </a:solidFill>
                <a:latin typeface="Lato Light"/>
              </a:endParaRPr>
            </a:p>
          </p:txBody>
        </p:sp>
      </p:grpSp>
      <p:sp>
        <p:nvSpPr>
          <p:cNvPr id="1054849080" name="Текстовое поле 1054849079"/>
          <p:cNvSpPr txBox="1"/>
          <p:nvPr/>
        </p:nvSpPr>
        <p:spPr bwMode="auto">
          <a:xfrm>
            <a:off x="7768209" y="2261151"/>
            <a:ext cx="1580258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>
                <a:solidFill>
                  <a:srgbClr val="3333CC"/>
                </a:solidFill>
                <a:latin typeface="Calibri" panose="020F0502020204030204"/>
                <a:cs typeface="Calibri" panose="020F0502020204030204"/>
              </a:rPr>
              <a:t>Ненецкий АО</a:t>
            </a:r>
          </a:p>
        </p:txBody>
      </p:sp>
      <p:sp>
        <p:nvSpPr>
          <p:cNvPr id="961722663" name="Текстовое поле 961722662"/>
          <p:cNvSpPr txBox="1"/>
          <p:nvPr/>
        </p:nvSpPr>
        <p:spPr bwMode="auto">
          <a:xfrm>
            <a:off x="7768209" y="5535348"/>
            <a:ext cx="1580617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sz="1400">
                <a:solidFill>
                  <a:srgbClr val="C00000"/>
                </a:solidFill>
                <a:latin typeface="Calibri" panose="020F0502020204030204"/>
                <a:cs typeface="Calibri" panose="020F0502020204030204"/>
              </a:rPr>
              <a:t>Республика Коми</a:t>
            </a: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325303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28985505" name="Изображение 5" descr="1645316287_42-phonoteka-org-p-fon-dlya-prezentatsii-elektrika-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532652" y="4775986"/>
            <a:ext cx="1631632" cy="1635924"/>
          </a:xfrm>
          <a:prstGeom prst="rect">
            <a:avLst/>
          </a:prstGeom>
        </p:spPr>
      </p:pic>
      <p:sp>
        <p:nvSpPr>
          <p:cNvPr id="1993039999" name="Shape 19457"/>
          <p:cNvSpPr>
            <a:spLocks noGrp="1" noChangeShapeType="1"/>
          </p:cNvSpPr>
          <p:nvPr/>
        </p:nvSpPr>
        <p:spPr bwMode="auto">
          <a:xfrm>
            <a:off x="0" y="6597649"/>
            <a:ext cx="9906000" cy="141286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514173105" name="Shape 19458"/>
          <p:cNvSpPr txBox="1">
            <a:spLocks noGrp="1" noChangeShapeType="1"/>
          </p:cNvSpPr>
          <p:nvPr/>
        </p:nvSpPr>
        <p:spPr bwMode="auto">
          <a:xfrm>
            <a:off x="0" y="0"/>
            <a:ext cx="9906000" cy="888999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6pPr>
            <a:lvl7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7pPr>
            <a:lvl8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8pPr>
            <a:lvl9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1763772474" name="Image 19459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348469" y="-5079"/>
            <a:ext cx="558799" cy="1819274"/>
          </a:xfrm>
          <a:prstGeom prst="rect">
            <a:avLst/>
          </a:prstGeom>
          <a:noFill/>
        </p:spPr>
      </p:pic>
      <p:pic>
        <p:nvPicPr>
          <p:cNvPr id="1212191341" name="Image 19460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-3174" y="1586"/>
            <a:ext cx="2108199" cy="1779585"/>
          </a:xfrm>
          <a:prstGeom prst="rect">
            <a:avLst/>
          </a:prstGeom>
          <a:noFill/>
        </p:spPr>
      </p:pic>
      <p:sp>
        <p:nvSpPr>
          <p:cNvPr id="231128125" name="Shape 19462"/>
          <p:cNvSpPr txBox="1">
            <a:spLocks noGrp="1" noChangeShapeType="1"/>
          </p:cNvSpPr>
          <p:nvPr/>
        </p:nvSpPr>
        <p:spPr bwMode="auto">
          <a:xfrm>
            <a:off x="-12699" y="6411911"/>
            <a:ext cx="9907080" cy="397199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8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355930034" name="Shape 19463"/>
          <p:cNvSpPr>
            <a:spLocks noGrp="1" noChangeShapeType="1"/>
          </p:cNvSpPr>
          <p:nvPr/>
        </p:nvSpPr>
        <p:spPr bwMode="auto">
          <a:xfrm>
            <a:off x="59177" y="1201339"/>
            <a:ext cx="9879369" cy="398759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 dirty="0">
                <a:latin typeface="Calibri" panose="020F0502020204030204"/>
              </a:rPr>
              <a:t>Федеральный государственный энергетический надзор </a:t>
            </a:r>
          </a:p>
        </p:txBody>
      </p:sp>
      <p:sp>
        <p:nvSpPr>
          <p:cNvPr id="956309003" name="Shape 19464"/>
          <p:cNvSpPr txBox="1">
            <a:spLocks noGrp="1" noChangeShapeType="1"/>
          </p:cNvSpPr>
          <p:nvPr/>
        </p:nvSpPr>
        <p:spPr bwMode="auto">
          <a:xfrm>
            <a:off x="2862261" y="217486"/>
            <a:ext cx="4035425" cy="520699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graphicFrame>
        <p:nvGraphicFramePr>
          <p:cNvPr id="1002076182" name="Таблица 3"/>
          <p:cNvGraphicFramePr/>
          <p:nvPr>
            <p:extLst>
              <p:ext uri="{D42A27DB-BD31-4B8C-83A1-F6EECF244321}">
                <p14:modId xmlns:p14="http://schemas.microsoft.com/office/powerpoint/2010/main" val="2284543282"/>
              </p:ext>
            </p:extLst>
          </p:nvPr>
        </p:nvGraphicFramePr>
        <p:xfrm>
          <a:off x="1358937" y="1627419"/>
          <a:ext cx="7390607" cy="2387365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2552997"/>
                <a:gridCol w="2266211"/>
                <a:gridCol w="2571399"/>
              </a:tblGrid>
              <a:tr h="386200"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endParaRPr lang="ru-RU" dirty="0">
                        <a:latin typeface="Calibri Light"/>
                        <a:cs typeface="Calibri Ligh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18554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Проверки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65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104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44021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Нарушения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524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627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18554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Адм. штраф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34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26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52400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Сумма штрафов (т.р.)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349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186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33818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Предупреждение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33818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u="none" strike="noStrike" cap="none" spc="0">
                          <a:solidFill>
                            <a:schemeClr val="dk1"/>
                          </a:solidFill>
                          <a:latin typeface="Calibri" panose="020F0502020204030204"/>
                          <a:cs typeface="Calibri" panose="020F0502020204030204"/>
                        </a:rPr>
                        <a:t>Приостановления</a:t>
                      </a: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 д-ти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0891436" name="Текстовое поле 4"/>
          <p:cNvSpPr txBox="1"/>
          <p:nvPr/>
        </p:nvSpPr>
        <p:spPr bwMode="auto">
          <a:xfrm>
            <a:off x="296967" y="4221088"/>
            <a:ext cx="845257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За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2025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год:</a:t>
            </a:r>
          </a:p>
          <a:p>
            <a:pPr marL="285750" indent="-285750" algn="just">
              <a:buFont typeface="Arial" panose="020B0604020202020204"/>
              <a:buChar char="•"/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В адрес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104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юридических лиц направлено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150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предостережение о недопустимости нарушений обязательных требований (из них: в сфере электроэнергетики –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114;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в сфере теплоснабжения –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36);</a:t>
            </a:r>
            <a:endParaRPr lang="ru-RU" sz="1400" dirty="0">
              <a:latin typeface="Calibri" panose="020F0502020204030204"/>
              <a:cs typeface="Calibri" panose="020F0502020204030204"/>
            </a:endParaRPr>
          </a:p>
          <a:p>
            <a:pPr marL="285750" indent="-285750" algn="just">
              <a:buFont typeface="Arial" panose="020B0604020202020204"/>
              <a:buChar char="•"/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Допущено в </a:t>
            </a:r>
            <a:r>
              <a:rPr lang="ru-RU" sz="1400">
                <a:latin typeface="Calibri" panose="020F0502020204030204"/>
                <a:cs typeface="Calibri" panose="020F0502020204030204"/>
              </a:rPr>
              <a:t>эксплуатацию </a:t>
            </a:r>
            <a:r>
              <a:rPr lang="ru-RU" sz="1400" smtClean="0">
                <a:latin typeface="Calibri" panose="020F0502020204030204"/>
                <a:cs typeface="Calibri" panose="020F0502020204030204"/>
              </a:rPr>
              <a:t>54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энергоустановок;</a:t>
            </a:r>
          </a:p>
          <a:p>
            <a:pPr marL="285750" indent="-285750" algn="just">
              <a:buFont typeface="Arial" panose="020B0604020202020204"/>
              <a:buChar char="•"/>
              <a:defRPr/>
            </a:pP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Проведена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оценка готовности 33 муниципальных образований к отопительному периоду 2024-2025 годов. 26 из 30 муниципальных образований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признаны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готовыми к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отопительному периоду.</a:t>
            </a:r>
          </a:p>
          <a:p>
            <a:pPr algn="just">
              <a:defRPr/>
            </a:pPr>
            <a:endParaRPr lang="ru-RU" sz="1400" dirty="0">
              <a:latin typeface="Calibri" panose="020F0502020204030204"/>
              <a:cs typeface="Calibri" panose="020F0502020204030204"/>
            </a:endParaRPr>
          </a:p>
          <a:p>
            <a:pPr algn="just">
              <a:buFont typeface="Arial" panose="020B0604020202020204"/>
              <a:buNone/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Аварий, расследуемых комиссиями Управления, тяжелых и смертельных несчастных случаев на поднадзорных объектах энергетики за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2025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года не зарегистрировано</a:t>
            </a:r>
          </a:p>
          <a:p>
            <a:pPr marL="285750" indent="-285750" algn="just">
              <a:buFont typeface="Arial" panose="020B0604020202020204"/>
              <a:buChar char="•"/>
              <a:defRPr/>
            </a:pPr>
            <a:endParaRPr lang="ru-RU" sz="1400" dirty="0">
              <a:latin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277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8462145" name="Shape 19457"/>
          <p:cNvSpPr>
            <a:spLocks noGrp="1" noChangeShapeType="1"/>
          </p:cNvSpPr>
          <p:nvPr/>
        </p:nvSpPr>
        <p:spPr bwMode="auto">
          <a:xfrm>
            <a:off x="0" y="6597649"/>
            <a:ext cx="9906000" cy="141286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1068172060" name="Shape 19458"/>
          <p:cNvSpPr txBox="1">
            <a:spLocks noGrp="1" noChangeShapeType="1"/>
          </p:cNvSpPr>
          <p:nvPr/>
        </p:nvSpPr>
        <p:spPr bwMode="auto">
          <a:xfrm>
            <a:off x="0" y="0"/>
            <a:ext cx="9906000" cy="888999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6pPr>
            <a:lvl7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7pPr>
            <a:lvl8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8pPr>
            <a:lvl9pPr>
              <a:tabLst>
                <a:tab pos="0" algn="l"/>
                <a:tab pos="9671685" algn="l"/>
                <a:tab pos="10067290" algn="l"/>
                <a:tab pos="1078611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894015110" name="Image 19459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8469" y="-5079"/>
            <a:ext cx="558799" cy="1819274"/>
          </a:xfrm>
          <a:prstGeom prst="rect">
            <a:avLst/>
          </a:prstGeom>
          <a:noFill/>
        </p:spPr>
      </p:pic>
      <p:pic>
        <p:nvPicPr>
          <p:cNvPr id="1188026949" name="Image 19460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4" y="1586"/>
            <a:ext cx="2108199" cy="1779585"/>
          </a:xfrm>
          <a:prstGeom prst="rect">
            <a:avLst/>
          </a:prstGeom>
          <a:noFill/>
        </p:spPr>
      </p:pic>
      <p:sp>
        <p:nvSpPr>
          <p:cNvPr id="631768918" name="Shape 19462"/>
          <p:cNvSpPr txBox="1">
            <a:spLocks noGrp="1" noChangeShapeType="1"/>
          </p:cNvSpPr>
          <p:nvPr/>
        </p:nvSpPr>
        <p:spPr bwMode="auto">
          <a:xfrm>
            <a:off x="-12699" y="6411911"/>
            <a:ext cx="9907799" cy="397199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9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2068633687" name="Shape 19463"/>
          <p:cNvSpPr>
            <a:spLocks noGrp="1" noChangeShapeType="1"/>
          </p:cNvSpPr>
          <p:nvPr/>
        </p:nvSpPr>
        <p:spPr bwMode="auto">
          <a:xfrm>
            <a:off x="-14922" y="1269046"/>
            <a:ext cx="9879730" cy="703559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 dirty="0">
                <a:latin typeface="Calibri" panose="020F0502020204030204"/>
                <a:cs typeface="Calibri" panose="020F0502020204030204"/>
              </a:rPr>
              <a:t>Федеральный государственный надзор в области безопасности гидротехнических сооружений</a:t>
            </a:r>
            <a:endParaRPr lang="ru-RU" sz="2000" dirty="0">
              <a:latin typeface="Calibri" panose="020F0502020204030204"/>
            </a:endParaRPr>
          </a:p>
        </p:txBody>
      </p:sp>
      <p:sp>
        <p:nvSpPr>
          <p:cNvPr id="1653353120" name="Shape 19464"/>
          <p:cNvSpPr txBox="1">
            <a:spLocks noGrp="1" noChangeShapeType="1"/>
          </p:cNvSpPr>
          <p:nvPr/>
        </p:nvSpPr>
        <p:spPr bwMode="auto">
          <a:xfrm>
            <a:off x="2862261" y="217486"/>
            <a:ext cx="4035425" cy="520699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7765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sp>
        <p:nvSpPr>
          <p:cNvPr id="34334992" name="Текстовое поле 4"/>
          <p:cNvSpPr txBox="1"/>
          <p:nvPr/>
        </p:nvSpPr>
        <p:spPr bwMode="auto">
          <a:xfrm>
            <a:off x="199548" y="1972606"/>
            <a:ext cx="4800001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Общее количество поднадзорных Управлению ГТС (комплексов ГТС) составляет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33,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из них: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11 ГТС (комплексов ГТС) промышленности;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6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ГТС (комплексов ГТС) энергетики;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>
              <a:defRPr/>
            </a:pP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16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ГТС (комплексов ГТС) водохозяйственного назначения.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just"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Количество поднадзорных организаций, эксплуатирующих опасные объекты, составило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33.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just">
              <a:buFont typeface="Arial" panose="020B0604020202020204"/>
              <a:buNone/>
              <a:defRPr/>
            </a:pPr>
            <a:r>
              <a:rPr lang="ru-RU" sz="1400" dirty="0">
                <a:latin typeface="Calibri" panose="020F0502020204030204"/>
                <a:cs typeface="Calibri" panose="020F0502020204030204"/>
              </a:rPr>
              <a:t>В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2025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году на поднадзорных объектах аварий и несчастных случаев со смертельным исходом не зарегистрировано.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just">
              <a:buFont typeface="Arial" panose="020B0604020202020204"/>
              <a:buNone/>
              <a:defRPr/>
            </a:pP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Проведено 21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консультирований по </a:t>
            </a:r>
            <a:r>
              <a:rPr lang="ru-RU" sz="1400" dirty="0" smtClean="0">
                <a:latin typeface="Calibri" panose="020F0502020204030204"/>
                <a:cs typeface="Calibri" panose="020F0502020204030204"/>
              </a:rPr>
              <a:t>вопросам </a:t>
            </a:r>
            <a:r>
              <a:rPr lang="ru-RU" sz="1400" dirty="0">
                <a:latin typeface="Calibri" panose="020F0502020204030204"/>
                <a:cs typeface="Calibri" panose="020F0502020204030204"/>
              </a:rPr>
              <a:t>обеспечения надежности и безопасности эксплуатируемых ГТС.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algn="just">
              <a:buFont typeface="Arial" panose="020B0604020202020204"/>
              <a:buNone/>
              <a:defRPr/>
            </a:pP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В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отношении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10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опасных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объектов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было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объявлено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lang="ru-RU"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10</a:t>
            </a:r>
            <a:r>
              <a:rPr sz="1400" dirty="0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предостережений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о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недопустимости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нарушений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обязательных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требований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в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области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безопасности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>
                <a:latin typeface="Calibri" panose="020F0502020204030204"/>
                <a:ea typeface="Times New Roman" panose="02020603050405020304"/>
                <a:cs typeface="Calibri" panose="020F0502020204030204"/>
              </a:rPr>
              <a:t>гидротехнических</a:t>
            </a:r>
            <a:r>
              <a:rPr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 </a:t>
            </a:r>
            <a:r>
              <a:rPr sz="1400" dirty="0" err="1" smtClean="0">
                <a:latin typeface="Calibri" panose="020F0502020204030204"/>
                <a:ea typeface="Times New Roman" panose="02020603050405020304"/>
                <a:cs typeface="Calibri" panose="020F0502020204030204"/>
              </a:rPr>
              <a:t>сооружений</a:t>
            </a:r>
            <a:r>
              <a:rPr lang="ru-RU" sz="1400" dirty="0">
                <a:latin typeface="Calibri" panose="020F0502020204030204"/>
                <a:ea typeface="Times New Roman" panose="02020603050405020304"/>
                <a:cs typeface="Calibri" panose="020F0502020204030204"/>
              </a:rPr>
              <a:t>.</a:t>
            </a:r>
            <a:endParaRPr sz="1400" dirty="0">
              <a:latin typeface="Calibri" panose="020F0502020204030204"/>
              <a:cs typeface="Calibri" panose="020F0502020204030204"/>
            </a:endParaRPr>
          </a:p>
          <a:p>
            <a:pPr marL="285750" indent="-285750" algn="just">
              <a:buFont typeface="Arial" panose="020B0604020202020204"/>
              <a:buChar char="•"/>
              <a:defRPr/>
            </a:pPr>
            <a:endParaRPr sz="1600" dirty="0">
              <a:latin typeface="Calibri" panose="020F0502020204030204"/>
              <a:cs typeface="Calibri" panose="020F0502020204030204"/>
            </a:endParaRPr>
          </a:p>
        </p:txBody>
      </p:sp>
      <p:graphicFrame>
        <p:nvGraphicFramePr>
          <p:cNvPr id="1984020277" name="Таблица 3"/>
          <p:cNvGraphicFramePr/>
          <p:nvPr>
            <p:extLst>
              <p:ext uri="{D42A27DB-BD31-4B8C-83A1-F6EECF244321}">
                <p14:modId xmlns:p14="http://schemas.microsoft.com/office/powerpoint/2010/main" val="3656434785"/>
              </p:ext>
            </p:extLst>
          </p:nvPr>
        </p:nvGraphicFramePr>
        <p:xfrm>
          <a:off x="5120906" y="2086292"/>
          <a:ext cx="4628220" cy="4075707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1710000"/>
                <a:gridCol w="1460014"/>
                <a:gridCol w="1458206"/>
              </a:tblGrid>
              <a:tr h="439471"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r>
                        <a:rPr lang="ru-RU" dirty="0">
                          <a:latin typeface="Calibri Light"/>
                          <a:cs typeface="Calibri Light"/>
                        </a:rPr>
                        <a:t>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2024                            2025    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1133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Проверки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678773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Нарушения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42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632938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Адм. штраф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5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876696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Сумма штрафов (т.р.)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65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876696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b="1" i="0" u="none" strike="noStrike" cap="none" spc="0" dirty="0" smtClean="0">
                          <a:solidFill>
                            <a:schemeClr val="dk1"/>
                          </a:solidFill>
                          <a:latin typeface="Calibri" panose="020F0502020204030204"/>
                          <a:cs typeface="Calibri" panose="020F0502020204030204"/>
                        </a:rPr>
                        <a:t>Предупреждения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0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29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81" name="Shape 20481"/>
          <p:cNvSpPr>
            <a:spLocks noGrp="1" noChangeShapeType="1"/>
          </p:cNvSpPr>
          <p:nvPr/>
        </p:nvSpPr>
        <p:spPr bwMode="auto">
          <a:xfrm>
            <a:off x="0" y="6597650"/>
            <a:ext cx="9906000" cy="141287"/>
          </a:xfrm>
          <a:prstGeom prst="rect">
            <a:avLst/>
          </a:prstGeom>
          <a:solidFill>
            <a:srgbClr val="FFFFFF">
              <a:alpha val="63921"/>
            </a:srgbClr>
          </a:solidFill>
        </p:spPr>
        <p:txBody>
          <a:bodyPr wrap="none" anchor="ctr" anchorCtr="0"/>
          <a:lstStyle/>
          <a:p>
            <a:pPr>
              <a:defRPr/>
            </a:pPr>
            <a:endParaRPr sz="1400"/>
          </a:p>
        </p:txBody>
      </p:sp>
      <p:sp>
        <p:nvSpPr>
          <p:cNvPr id="20482" name="Shape 20482"/>
          <p:cNvSpPr txBox="1">
            <a:spLocks noGrp="1" noChangeShapeType="1"/>
          </p:cNvSpPr>
          <p:nvPr/>
        </p:nvSpPr>
        <p:spPr bwMode="auto">
          <a:xfrm>
            <a:off x="0" y="0"/>
            <a:ext cx="9906000" cy="889000"/>
          </a:xfrm>
          <a:prstGeom prst="rect">
            <a:avLst/>
          </a:prstGeom>
          <a:solidFill>
            <a:srgbClr val="FFFFFF"/>
          </a:solidFill>
        </p:spPr>
        <p:txBody>
          <a:bodyPr lIns="72000" tIns="36000" rIns="72000" bIns="36000" anchor="t"/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6pPr>
            <a:lvl7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7pPr>
            <a:lvl8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8pPr>
            <a:lvl9pPr>
              <a:tabLst>
                <a:tab pos="0" algn="l"/>
                <a:tab pos="9672320" algn="l"/>
                <a:tab pos="10067925" algn="l"/>
                <a:tab pos="10786745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4500">
                <a:solidFill>
                  <a:srgbClr val="FFC000"/>
                </a:solidFill>
              </a:rPr>
              <a:t/>
            </a:r>
            <a:br>
              <a:rPr lang="ru-RU" sz="4500">
                <a:solidFill>
                  <a:srgbClr val="FFC000"/>
                </a:solidFill>
              </a:rPr>
            </a:br>
            <a:endParaRPr lang="en-US" sz="4500"/>
          </a:p>
        </p:txBody>
      </p:sp>
      <p:pic>
        <p:nvPicPr>
          <p:cNvPr id="20483" name="Image 2048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346565" y="0"/>
            <a:ext cx="558800" cy="1819275"/>
          </a:xfrm>
          <a:prstGeom prst="rect">
            <a:avLst/>
          </a:prstGeom>
          <a:noFill/>
        </p:spPr>
      </p:pic>
      <p:pic>
        <p:nvPicPr>
          <p:cNvPr id="20484" name="Image 20484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3175" y="1587"/>
            <a:ext cx="2108200" cy="1779586"/>
          </a:xfrm>
          <a:prstGeom prst="rect">
            <a:avLst/>
          </a:prstGeom>
          <a:noFill/>
        </p:spPr>
      </p:pic>
      <p:sp>
        <p:nvSpPr>
          <p:cNvPr id="20486" name="Shape 20486"/>
          <p:cNvSpPr txBox="1">
            <a:spLocks noGrp="1" noChangeShapeType="1"/>
          </p:cNvSpPr>
          <p:nvPr/>
        </p:nvSpPr>
        <p:spPr bwMode="auto">
          <a:xfrm>
            <a:off x="-12699" y="6411911"/>
            <a:ext cx="9907079" cy="397199"/>
          </a:xfrm>
          <a:prstGeom prst="rect">
            <a:avLst/>
          </a:prstGeom>
          <a:solidFill>
            <a:srgbClr val="0070C0"/>
          </a:solidFill>
        </p:spPr>
        <p:txBody>
          <a:bodyPr lIns="107280" tIns="53640" rIns="107280" bIns="5364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r">
              <a:defRPr/>
            </a:pPr>
            <a:r>
              <a:rPr lang="ru-RU" sz="1900" i="1" dirty="0">
                <a:solidFill>
                  <a:srgbClr val="FFFFFF"/>
                </a:solidFill>
              </a:rPr>
              <a:t>Слайд </a:t>
            </a:r>
            <a:r>
              <a:rPr lang="ru-RU" sz="1900" i="1" dirty="0" smtClean="0">
                <a:solidFill>
                  <a:srgbClr val="FFFFFF"/>
                </a:solidFill>
              </a:rPr>
              <a:t>10 </a:t>
            </a:r>
            <a:endParaRPr lang="ru-RU" sz="1900" i="1" dirty="0">
              <a:solidFill>
                <a:srgbClr val="FFFFFF"/>
              </a:solidFill>
            </a:endParaRPr>
          </a:p>
        </p:txBody>
      </p:sp>
      <p:sp>
        <p:nvSpPr>
          <p:cNvPr id="20487" name="Shape 20487"/>
          <p:cNvSpPr txBox="1">
            <a:spLocks noGrp="1" noChangeShapeType="1"/>
          </p:cNvSpPr>
          <p:nvPr/>
        </p:nvSpPr>
        <p:spPr bwMode="auto">
          <a:xfrm>
            <a:off x="2862262" y="217487"/>
            <a:ext cx="4035425" cy="520700"/>
          </a:xfrm>
          <a:prstGeom prst="rect">
            <a:avLst/>
          </a:prstGeom>
          <a:noFill/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800" dirty="0">
                <a:solidFill>
                  <a:srgbClr val="2F5597"/>
                </a:solidFill>
                <a:latin typeface="Calibri" panose="020F0502020204030204"/>
              </a:rPr>
              <a:t>Печорское управление</a:t>
            </a:r>
          </a:p>
        </p:txBody>
      </p:sp>
      <p:sp>
        <p:nvSpPr>
          <p:cNvPr id="20488" name="Shape 20488"/>
          <p:cNvSpPr>
            <a:spLocks noGrp="1" noChangeShapeType="1"/>
          </p:cNvSpPr>
          <p:nvPr/>
        </p:nvSpPr>
        <p:spPr bwMode="auto">
          <a:xfrm>
            <a:off x="-19050" y="1108075"/>
            <a:ext cx="9917112" cy="400050"/>
          </a:xfrm>
          <a:prstGeom prst="rect">
            <a:avLst/>
          </a:prstGeom>
          <a:solidFill>
            <a:srgbClr val="FFFFFF"/>
          </a:solidFill>
        </p:spPr>
        <p:txBody>
          <a:bodyPr lIns="90000" tIns="46800" rIns="90000" bIns="46800" anchor="t">
            <a:spAutoFit/>
          </a:bodyPr>
          <a:lstStyle>
            <a:lvl1pPr marL="0" indent="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1pPr>
            <a:lvl2pPr marL="742950" indent="4572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2pPr>
            <a:lvl3pPr marL="1143000" indent="9144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3pPr>
            <a:lvl4pPr marL="1600200" indent="13716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4pPr>
            <a:lvl5pPr marL="2057400" indent="1828800" algn="l" defTabSz="448945">
              <a:lnSpc>
                <a:spcPct val="100000"/>
              </a:lnSpc>
              <a:spcBef>
                <a:spcPts val="15"/>
              </a:spcBef>
              <a:spcAft>
                <a:spcPts val="15"/>
              </a:spcAft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 b="1" i="0">
                <a:solidFill>
                  <a:srgbClr val="000000"/>
                </a:solidFill>
                <a:latin typeface="+mj-lt"/>
                <a:ea typeface="Tahoma" panose="020B0604030504040204"/>
              </a:defRPr>
            </a:lvl5pPr>
            <a:lvl6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6pPr>
            <a:lvl7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7pPr>
            <a:lvl8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8pPr>
            <a:lvl9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lang="en-GB" sz="1800"/>
            </a:lvl9pPr>
          </a:lstStyle>
          <a:p>
            <a:pPr algn="ctr">
              <a:defRPr/>
            </a:pPr>
            <a:r>
              <a:rPr lang="ru-RU" sz="2000">
                <a:latin typeface="Calibri" panose="020F0502020204030204"/>
              </a:rPr>
              <a:t>Федеральный государственный строительный надзор</a:t>
            </a:r>
          </a:p>
        </p:txBody>
      </p:sp>
      <p:pic>
        <p:nvPicPr>
          <p:cNvPr id="6" name="Изображение 5" descr="1620063848_29-phonoteka_org-p-fon-dlya-prezentatsii-po-okhrane-truda-35"/>
          <p:cNvPicPr>
            <a:picLocks noChangeAspect="1"/>
          </p:cNvPicPr>
          <p:nvPr/>
        </p:nvPicPr>
        <p:blipFill>
          <a:blip r:embed="rId4"/>
          <a:srcRect l="19953" r="19823"/>
          <a:stretch>
            <a:fillRect/>
          </a:stretch>
        </p:blipFill>
        <p:spPr bwMode="auto">
          <a:xfrm>
            <a:off x="7917942" y="4490084"/>
            <a:ext cx="1976437" cy="1921509"/>
          </a:xfrm>
          <a:prstGeom prst="rect">
            <a:avLst/>
          </a:prstGeom>
        </p:spPr>
      </p:pic>
      <p:sp>
        <p:nvSpPr>
          <p:cNvPr id="2" name="Текстовое поле 1"/>
          <p:cNvSpPr txBox="1"/>
          <p:nvPr/>
        </p:nvSpPr>
        <p:spPr bwMode="auto">
          <a:xfrm>
            <a:off x="272998" y="5721151"/>
            <a:ext cx="7753128" cy="64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200" dirty="0">
                <a:latin typeface="Calibri" panose="020F0502020204030204"/>
                <a:cs typeface="Calibri" panose="020F0502020204030204"/>
              </a:rPr>
              <a:t>В </a:t>
            </a:r>
            <a:r>
              <a:rPr lang="ru-RU" sz="1200" dirty="0" smtClean="0">
                <a:latin typeface="Calibri" panose="020F0502020204030204"/>
                <a:cs typeface="Calibri" panose="020F0502020204030204"/>
              </a:rPr>
              <a:t>2025 </a:t>
            </a:r>
            <a:r>
              <a:rPr lang="ru-RU" sz="1200" dirty="0">
                <a:latin typeface="Calibri" panose="020F0502020204030204"/>
                <a:cs typeface="Calibri" panose="020F0502020204030204"/>
              </a:rPr>
              <a:t>году федеральный государственный строительный надзор осуществлялся в отношении </a:t>
            </a:r>
            <a:r>
              <a:rPr lang="ru-RU" sz="1200" dirty="0" smtClean="0">
                <a:latin typeface="Calibri" panose="020F0502020204030204"/>
                <a:cs typeface="Calibri" panose="020F0502020204030204"/>
              </a:rPr>
              <a:t>140 </a:t>
            </a:r>
            <a:r>
              <a:rPr lang="ru-RU" sz="1200" dirty="0">
                <a:latin typeface="Calibri" panose="020F0502020204030204"/>
                <a:cs typeface="Calibri" panose="020F0502020204030204"/>
              </a:rPr>
              <a:t>объектов капитального строительства.</a:t>
            </a:r>
          </a:p>
          <a:p>
            <a:pPr algn="just">
              <a:defRPr/>
            </a:pPr>
            <a:r>
              <a:rPr lang="ru-RU" sz="1200" dirty="0">
                <a:latin typeface="Calibri" panose="020F0502020204030204"/>
                <a:cs typeface="Calibri" panose="020F0502020204030204"/>
              </a:rPr>
              <a:t>В отчётном периоде случаев причинения вреда (ущерба) охраняемым законом ценностям не зафиксировано.</a:t>
            </a:r>
          </a:p>
        </p:txBody>
      </p:sp>
      <p:graphicFrame>
        <p:nvGraphicFramePr>
          <p:cNvPr id="4" name="Таблица 3"/>
          <p:cNvGraphicFramePr/>
          <p:nvPr>
            <p:extLst>
              <p:ext uri="{D42A27DB-BD31-4B8C-83A1-F6EECF244321}">
                <p14:modId xmlns:p14="http://schemas.microsoft.com/office/powerpoint/2010/main" val="3639602820"/>
              </p:ext>
            </p:extLst>
          </p:nvPr>
        </p:nvGraphicFramePr>
        <p:xfrm>
          <a:off x="4973955" y="1628775"/>
          <a:ext cx="4845685" cy="2756390"/>
        </p:xfrm>
        <a:graphic>
          <a:graphicData uri="http://schemas.openxmlformats.org/drawingml/2006/table">
            <a:tbl>
              <a:tblPr firstRow="1">
                <a:tableStyleId>{08FB837D-C827-4EFA-A057-4D05807E0F7C}</a:tableStyleId>
              </a:tblPr>
              <a:tblGrid>
                <a:gridCol w="1647825"/>
                <a:gridCol w="1595120"/>
                <a:gridCol w="1602740"/>
              </a:tblGrid>
              <a:tr h="412115">
                <a:tc>
                  <a:txBody>
                    <a:bodyPr/>
                    <a:lstStyle/>
                    <a:p>
                      <a:pPr>
                        <a:buNone/>
                        <a:defRPr/>
                      </a:pPr>
                      <a:endParaRPr lang="ru-RU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>
                          <a:latin typeface="Calibri" panose="020F0502020204030204"/>
                          <a:cs typeface="Calibri" panose="020F0502020204030204"/>
                        </a:rPr>
                        <a:t>За  </a:t>
                      </a: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2025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1686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Проверки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34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7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1686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Нарушения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64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25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79565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Адм. штрафы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3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59802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Сумма штрафов (т.р.)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200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570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  <a:tr h="316865"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>
                          <a:latin typeface="Calibri" panose="020F0502020204030204"/>
                          <a:cs typeface="Calibri" panose="020F0502020204030204"/>
                        </a:rPr>
                        <a:t>Предупреждения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latin typeface="Calibri" panose="020F0502020204030204"/>
                          <a:cs typeface="Calibri" panose="020F0502020204030204"/>
                        </a:rPr>
                        <a:t>1</a:t>
                      </a:r>
                      <a:endParaRPr lang="ru-RU" sz="1400" dirty="0"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Calibri" panose="020F0502020204030204"/>
                          <a:cs typeface="Calibri" panose="020F0502020204030204"/>
                        </a:rPr>
                        <a:t>2</a:t>
                      </a:r>
                      <a:endParaRPr sz="1400" dirty="0">
                        <a:solidFill>
                          <a:schemeClr val="tx1"/>
                        </a:solidFill>
                        <a:latin typeface="Calibri" panose="020F0502020204030204"/>
                        <a:cs typeface="Calibri" panose="020F0502020204030204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6784439"/>
              </p:ext>
            </p:extLst>
          </p:nvPr>
        </p:nvGraphicFramePr>
        <p:xfrm>
          <a:off x="465805" y="1508125"/>
          <a:ext cx="4390676" cy="387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639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CCCCFF"/>
      </a:hlink>
      <a:folHlink>
        <a:srgbClr val="B2B2B2"/>
      </a:folHlink>
    </a:clrScheme>
    <a:fontScheme name="default">
      <a:majorFont>
        <a:latin typeface="Times New Roman"/>
        <a:ea typeface="Arial"/>
        <a:cs typeface="Arial"/>
      </a:majorFont>
      <a:minorFont>
        <a:latin typeface="Calibri Light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AAAA"/>
      </a:accent3>
      <a:accent4>
        <a:srgbClr val="DCDCDC"/>
      </a:accent4>
      <a:accent5>
        <a:srgbClr val="DBF1FA"/>
      </a:accent5>
      <a:accent6>
        <a:srgbClr val="4B9DCA"/>
      </a:accent6>
      <a:hlink>
        <a:srgbClr val="CCCCFF"/>
      </a:hlink>
      <a:folHlink>
        <a:srgbClr val="B2B2B2"/>
      </a:folHlink>
    </a:clrScheme>
    <a:fontScheme name="default">
      <a:majorFont>
        <a:latin typeface="Times New Roman"/>
        <a:ea typeface="Arial"/>
        <a:cs typeface="Arial"/>
      </a:majorFont>
      <a:minorFont>
        <a:latin typeface="Calibri Light"/>
        <a:ea typeface="Arial"/>
        <a:cs typeface="Arial"/>
      </a:minorFont>
    </a:fontScheme>
    <a:fmtScheme name="Default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AAAAAA"/>
        </a:accent3>
        <a:accent4>
          <a:srgbClr val="DCDCDC"/>
        </a:accent4>
        <a:accent5>
          <a:srgbClr val="DBF1FA"/>
        </a:accent5>
        <a:accent6>
          <a:srgbClr val="4B9DCA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823</Words>
  <Application>Microsoft Office PowerPoint</Application>
  <PresentationFormat>Произвольный</PresentationFormat>
  <Paragraphs>187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Default</vt:lpstr>
      <vt:lpstr>1_Default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Пользователь</cp:lastModifiedBy>
  <cp:revision>1121</cp:revision>
  <cp:lastPrinted>2025-06-18T12:09:15Z</cp:lastPrinted>
  <dcterms:created xsi:type="dcterms:W3CDTF">2024-03-18T11:48:55Z</dcterms:created>
  <dcterms:modified xsi:type="dcterms:W3CDTF">2025-06-20T09:28:33Z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1049-11.1.0.11664</vt:lpwstr>
  </property>
</Properties>
</file>